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04" r:id="rId3"/>
    <p:sldId id="258" r:id="rId4"/>
    <p:sldId id="306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7" r:id="rId29"/>
    <p:sldId id="346" r:id="rId30"/>
    <p:sldId id="348" r:id="rId31"/>
    <p:sldId id="349" r:id="rId32"/>
    <p:sldId id="350" r:id="rId33"/>
    <p:sldId id="351" r:id="rId34"/>
    <p:sldId id="352" r:id="rId35"/>
    <p:sldId id="302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AEE"/>
    <a:srgbClr val="B4E915"/>
    <a:srgbClr val="143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378" y="12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917C1-87BB-40BC-86B1-A1D0B737A19A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01889-2C52-4073-886C-8117483D84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198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5317fca73c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5317fca73c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954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286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780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134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217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014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922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603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527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110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456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4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552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902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622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48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475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674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48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823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8026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250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6602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3293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528d50a88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2528d50a88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789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80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133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006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164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136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543082195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543082195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775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083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5077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44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 5">
  <p:cSld name="Титульный слайд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279233" y="240000"/>
            <a:ext cx="7485600" cy="2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4000"/>
              <a:buFont typeface="Montserrat"/>
              <a:buNone/>
              <a:defRPr sz="53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1" name="Google Shape;21;p4" descr="Название курса" title="Название курса"/>
          <p:cNvSpPr txBox="1">
            <a:spLocks noGrp="1"/>
          </p:cNvSpPr>
          <p:nvPr>
            <p:ph type="subTitle" idx="1"/>
          </p:nvPr>
        </p:nvSpPr>
        <p:spPr>
          <a:xfrm>
            <a:off x="306500" y="2415400"/>
            <a:ext cx="6548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3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4" descr="Название курса" title="Название курса"/>
          <p:cNvSpPr txBox="1">
            <a:spLocks noGrp="1"/>
          </p:cNvSpPr>
          <p:nvPr>
            <p:ph type="subTitle" idx="2"/>
          </p:nvPr>
        </p:nvSpPr>
        <p:spPr>
          <a:xfrm>
            <a:off x="333767" y="5510233"/>
            <a:ext cx="6548400" cy="10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1800"/>
              <a:buFont typeface="Montserrat"/>
              <a:buNone/>
              <a:defRPr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267" y="398401"/>
            <a:ext cx="3612733" cy="52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2971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0">
  <p:cSld name="TITLE_10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9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15" name="Google Shape;215;p49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16" name="Google Shape;216;p4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l"/>
            <a:fld id="{00000000-1234-1234-1234-123412341234}" type="slidenum">
              <a:rPr lang="ru" smtClean="0"/>
              <a:pPr algn="l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109940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асибо 2">
  <p:cSld name="Спасибо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3"/>
          <p:cNvSpPr txBox="1">
            <a:spLocks noGrp="1"/>
          </p:cNvSpPr>
          <p:nvPr>
            <p:ph type="title"/>
          </p:nvPr>
        </p:nvSpPr>
        <p:spPr>
          <a:xfrm>
            <a:off x="279267" y="234300"/>
            <a:ext cx="8240000" cy="25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"/>
              <a:buNone/>
              <a:defRPr sz="5333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4800"/>
              <a:buNone/>
              <a:defRPr sz="6400">
                <a:solidFill>
                  <a:srgbClr val="181818"/>
                </a:solidFill>
              </a:defRPr>
            </a:lvl9pPr>
          </a:lstStyle>
          <a:p>
            <a:endParaRPr/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267" y="403200"/>
            <a:ext cx="3578367" cy="524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9704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333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4965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11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964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970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769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543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865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48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3DCD5-2834-4CDD-9E0E-42DA34851620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297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3DCD5-2834-4CDD-9E0E-42DA34851620}" type="datetimeFigureOut">
              <a:rPr lang="ru-RU" smtClean="0"/>
              <a:t>19.04.2025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114E1-A1B1-44CC-B36D-FC6A9396B1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41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9" r:id="rId14"/>
    <p:sldLayoutId id="214748367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+TGTG6GhUh5M0NTE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jpe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karpathy.github.io/2015/05/21/rnn-effectiveness/" TargetMode="Externa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hyperlink" Target="https://arxiv.org/abs/1805.11604" TargetMode="External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hyperlink" Target="https://kratzert.github.io/2016/02/12/understanding-the-gradient-flow-through-the-batch-normalization-layer.html" TargetMode="External"/><Relationship Id="rId10" Type="http://schemas.openxmlformats.org/officeDocument/2006/relationships/image" Target="../media/image70.png"/><Relationship Id="rId4" Type="http://schemas.openxmlformats.org/officeDocument/2006/relationships/hyperlink" Target="https://arxiv.org/abs/1502.03167" TargetMode="External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ods/articles/32389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68"/>
          <p:cNvSpPr txBox="1">
            <a:spLocks noGrp="1"/>
          </p:cNvSpPr>
          <p:nvPr>
            <p:ph type="ctrTitle"/>
          </p:nvPr>
        </p:nvSpPr>
        <p:spPr>
          <a:xfrm>
            <a:off x="279232" y="240000"/>
            <a:ext cx="7956717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ru-RU" dirty="0">
                <a:solidFill>
                  <a:srgbClr val="FEFAE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Введение в глубокое обучение</a:t>
            </a:r>
            <a:endParaRPr dirty="0">
              <a:solidFill>
                <a:srgbClr val="FEFAEE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Google Shape;326;p68">
            <a:extLst>
              <a:ext uri="{FF2B5EF4-FFF2-40B4-BE49-F238E27FC236}">
                <a16:creationId xmlns:a16="http://schemas.microsoft.com/office/drawing/2014/main" id="{EB927237-F683-4A70-9044-2467C97BE202}"/>
              </a:ext>
            </a:extLst>
          </p:cNvPr>
          <p:cNvSpPr txBox="1">
            <a:spLocks/>
          </p:cNvSpPr>
          <p:nvPr/>
        </p:nvSpPr>
        <p:spPr>
          <a:xfrm>
            <a:off x="203200" y="5043976"/>
            <a:ext cx="6548400" cy="164387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>
            <a:lvl1pPr marL="228600" lvl="0" indent="-228600" algn="l" defTabSz="9144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400"/>
              <a:buFont typeface="Montserrat"/>
              <a:buNone/>
              <a:defRPr sz="3200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AEE"/>
              </a:buClr>
              <a:buSzPts val="2800"/>
              <a:buFont typeface="Montserrat"/>
              <a:buNone/>
              <a:defRPr sz="3733" kern="1200">
                <a:solidFill>
                  <a:srgbClr val="FEFAE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ru-RU" sz="2000" b="1" dirty="0">
                <a:latin typeface="Verdana" panose="020B0604030504040204" pitchFamily="34" charset="0"/>
                <a:ea typeface="Verdana" panose="020B0604030504040204" pitchFamily="34" charset="0"/>
              </a:rPr>
              <a:t>Некрасов Константин Олегович</a:t>
            </a:r>
          </a:p>
          <a:p>
            <a:pPr marL="0" indent="0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Директор по разработке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ML-</a:t>
            </a:r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моделей  </a:t>
            </a:r>
          </a:p>
          <a:p>
            <a:pPr marL="0" indent="0"/>
            <a:r>
              <a:rPr lang="ru-RU" sz="2000" dirty="0">
                <a:latin typeface="Verdana" panose="020B0604030504040204" pitchFamily="34" charset="0"/>
                <a:ea typeface="Verdana" panose="020B0604030504040204" pitchFamily="34" charset="0"/>
              </a:rPr>
              <a:t>АО «Газпромбанк»</a:t>
            </a:r>
          </a:p>
          <a:p>
            <a:pPr marL="0" indent="0"/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t.me/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algolab</a:t>
            </a:r>
            <a:endParaRPr lang="ru-RU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8DDAEA7-D3EE-480A-BC7F-A3AC7A236D4D}"/>
              </a:ext>
            </a:extLst>
          </p:cNvPr>
          <p:cNvSpPr/>
          <p:nvPr/>
        </p:nvSpPr>
        <p:spPr>
          <a:xfrm>
            <a:off x="8036718" y="175706"/>
            <a:ext cx="1728787" cy="910144"/>
          </a:xfrm>
          <a:prstGeom prst="rect">
            <a:avLst/>
          </a:prstGeom>
          <a:solidFill>
            <a:srgbClr val="143091"/>
          </a:solidFill>
          <a:ln>
            <a:solidFill>
              <a:srgbClr val="1430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692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A86CB3-6BF7-46E6-9A0C-63202128A22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00" y="3034866"/>
            <a:ext cx="3244933" cy="31448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467824-0DF8-4EFB-9674-276127B3F5E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29610" y="3035038"/>
            <a:ext cx="3046068" cy="3144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136F9C-5C42-4130-817E-1874A878632E}"/>
              </a:ext>
            </a:extLst>
          </p:cNvPr>
          <p:cNvSpPr txBox="1"/>
          <p:nvPr/>
        </p:nvSpPr>
        <p:spPr>
          <a:xfrm>
            <a:off x="5057182" y="5810067"/>
            <a:ext cx="141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 Pass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2B9518-1D48-4600-A11C-8CD4C970E8F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80356" y="3035205"/>
            <a:ext cx="4465390" cy="31441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18A336-D452-4879-BA4F-B497B7FB7051}"/>
              </a:ext>
            </a:extLst>
          </p:cNvPr>
          <p:cNvSpPr txBox="1"/>
          <p:nvPr/>
        </p:nvSpPr>
        <p:spPr>
          <a:xfrm>
            <a:off x="9084890" y="5810067"/>
            <a:ext cx="1551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Backward Pass</a:t>
            </a:r>
            <a:endParaRPr lang="ru-RU" dirty="0"/>
          </a:p>
        </p:txBody>
      </p:sp>
      <p:sp>
        <p:nvSpPr>
          <p:cNvPr id="13" name="Google Shape;604;p103">
            <a:extLst>
              <a:ext uri="{FF2B5EF4-FFF2-40B4-BE49-F238E27FC236}">
                <a16:creationId xmlns:a16="http://schemas.microsoft.com/office/drawing/2014/main" id="{3C1CA930-06ED-468D-BF32-36DEDA71CA9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80000" y="678238"/>
            <a:ext cx="11654851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Стадии работы простой однослойной нейронной сети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167EC04F-6CDD-44C2-8637-C5EEB4442B5F}"/>
              </a:ext>
            </a:extLst>
          </p:cNvPr>
          <p:cNvSpPr/>
          <p:nvPr/>
        </p:nvSpPr>
        <p:spPr>
          <a:xfrm>
            <a:off x="1775441" y="2193708"/>
            <a:ext cx="654050" cy="622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49DF403-B0D9-4867-847E-A14105DA98A2}"/>
              </a:ext>
            </a:extLst>
          </p:cNvPr>
          <p:cNvSpPr/>
          <p:nvPr/>
        </p:nvSpPr>
        <p:spPr>
          <a:xfrm>
            <a:off x="5325619" y="2193708"/>
            <a:ext cx="654050" cy="622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07919CB7-EFE1-4F62-9BB3-91ECEBE91135}"/>
              </a:ext>
            </a:extLst>
          </p:cNvPr>
          <p:cNvSpPr/>
          <p:nvPr/>
        </p:nvSpPr>
        <p:spPr>
          <a:xfrm>
            <a:off x="9533366" y="2193708"/>
            <a:ext cx="654050" cy="622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4113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04;p103">
            <a:extLst>
              <a:ext uri="{FF2B5EF4-FFF2-40B4-BE49-F238E27FC236}">
                <a16:creationId xmlns:a16="http://schemas.microsoft.com/office/drawing/2014/main" id="{3C1CA930-06ED-468D-BF32-36DEDA71CA9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80000" y="678238"/>
            <a:ext cx="11654851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WGG-16</a:t>
            </a:r>
            <a:endParaRPr lang="ru-RU"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13CA2D-14F8-4EEA-9BDA-65A1932DB51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71438" y="3089838"/>
            <a:ext cx="4838135" cy="111817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E331A00-A0B7-4C28-8AA7-70600106C5F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14863" y="157802"/>
            <a:ext cx="7259784" cy="59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76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2: A comparison among the VGG16, VGG19, and AlexNet network structures [2].  | Download Scientific Diagram">
            <a:extLst>
              <a:ext uri="{FF2B5EF4-FFF2-40B4-BE49-F238E27FC236}">
                <a16:creationId xmlns:a16="http://schemas.microsoft.com/office/drawing/2014/main" id="{60A19056-BCB1-4733-ABF2-DF1D175D9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0"/>
            <a:ext cx="7416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604;p103">
            <a:extLst>
              <a:ext uri="{FF2B5EF4-FFF2-40B4-BE49-F238E27FC236}">
                <a16:creationId xmlns:a16="http://schemas.microsoft.com/office/drawing/2014/main" id="{40187D4F-9D4A-498B-B27F-54A60CD2643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80000" y="678238"/>
            <a:ext cx="11654851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Глубже</a:t>
            </a:r>
          </a:p>
        </p:txBody>
      </p:sp>
    </p:spTree>
    <p:extLst>
      <p:ext uri="{BB962C8B-B14F-4D97-AF65-F5344CB8AC3E}">
        <p14:creationId xmlns:p14="http://schemas.microsoft.com/office/powerpoint/2010/main" val="331538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04;p103">
            <a:extLst>
              <a:ext uri="{FF2B5EF4-FFF2-40B4-BE49-F238E27FC236}">
                <a16:creationId xmlns:a16="http://schemas.microsoft.com/office/drawing/2014/main" id="{40187D4F-9D4A-498B-B27F-54A60CD2643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80000" y="678238"/>
            <a:ext cx="11654851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Еще глубже…</a:t>
            </a:r>
          </a:p>
        </p:txBody>
      </p:sp>
      <p:pic>
        <p:nvPicPr>
          <p:cNvPr id="8194" name="Picture 2" descr="conv neural network - How to calculate the number of layer for Googlenet -  Stack Overflow">
            <a:extLst>
              <a:ext uri="{FF2B5EF4-FFF2-40B4-BE49-F238E27FC236}">
                <a16:creationId xmlns:a16="http://schemas.microsoft.com/office/drawing/2014/main" id="{A8A53143-ECDB-4704-8757-68607B3DA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3625"/>
            <a:ext cx="12192000" cy="358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31E555-AC59-46AF-AE99-A512F91BABBB}"/>
              </a:ext>
            </a:extLst>
          </p:cNvPr>
          <p:cNvSpPr txBox="1"/>
          <p:nvPr/>
        </p:nvSpPr>
        <p:spPr>
          <a:xfrm>
            <a:off x="5629276" y="1680091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</a:rPr>
              <a:t>GoogLeNet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950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04;p103">
            <a:extLst>
              <a:ext uri="{FF2B5EF4-FFF2-40B4-BE49-F238E27FC236}">
                <a16:creationId xmlns:a16="http://schemas.microsoft.com/office/drawing/2014/main" id="{40187D4F-9D4A-498B-B27F-54A60CD2643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80000" y="678238"/>
            <a:ext cx="11654851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Backpropagation and chain rule</a:t>
            </a:r>
            <a:endParaRPr lang="ru-RU"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218" name="Picture 2" descr="Basics of Deep Learning: Backpropagation | Towards Data Science">
            <a:extLst>
              <a:ext uri="{FF2B5EF4-FFF2-40B4-BE49-F238E27FC236}">
                <a16:creationId xmlns:a16="http://schemas.microsoft.com/office/drawing/2014/main" id="{1ECB8AF1-087D-4AA9-80B7-897E05E56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074" y="2180573"/>
            <a:ext cx="8324304" cy="407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519BCF-07DB-4FEA-A363-118042FFF79C}"/>
                  </a:ext>
                </a:extLst>
              </p:cNvPr>
              <p:cNvSpPr txBox="1"/>
              <p:nvPr/>
            </p:nvSpPr>
            <p:spPr>
              <a:xfrm>
                <a:off x="312539" y="1924468"/>
                <a:ext cx="6097190" cy="1737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latin typeface="Verdana" panose="020B0604030504040204" pitchFamily="34" charset="0"/>
                    <a:ea typeface="Verdana" panose="020B0604030504040204" pitchFamily="34" charset="0"/>
                  </a:rPr>
                  <a:t>Цепное правило – это просто математика: </a:t>
                </a:r>
              </a:p>
              <a:p>
                <a:endParaRPr lang="ru-RU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ru-RU" sz="360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𝐿</m:t>
                        </m:r>
                      </m:num>
                      <m:den>
                        <m:r>
                          <a:rPr lang="ru-RU" sz="36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ru-RU" sz="36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𝜕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𝐿</m:t>
                        </m:r>
                      </m:num>
                      <m:den>
                        <m:r>
                          <a:rPr lang="ru-RU" sz="36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3600" dirty="0"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ru-RU" sz="36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𝑧</m:t>
                        </m:r>
                      </m:num>
                      <m:den>
                        <m:r>
                          <a:rPr lang="ru-RU" sz="36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𝜕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</m:den>
                    </m:f>
                  </m:oMath>
                </a14:m>
                <a:endParaRPr lang="ru-RU" sz="360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ru-RU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519BCF-07DB-4FEA-A363-118042FFF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39" y="1924468"/>
                <a:ext cx="6097190" cy="1737912"/>
              </a:xfrm>
              <a:prstGeom prst="rect">
                <a:avLst/>
              </a:prstGeom>
              <a:blipFill>
                <a:blip r:embed="rId4"/>
                <a:stretch>
                  <a:fillRect l="-800" t="-21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560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04;p103">
            <a:extLst>
              <a:ext uri="{FF2B5EF4-FFF2-40B4-BE49-F238E27FC236}">
                <a16:creationId xmlns:a16="http://schemas.microsoft.com/office/drawing/2014/main" id="{40187D4F-9D4A-498B-B27F-54A60CD2643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80000" y="678238"/>
            <a:ext cx="11654851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backpropagation</a:t>
            </a:r>
            <a:endParaRPr lang="ru-RU"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519BCF-07DB-4FEA-A363-118042FFF79C}"/>
                  </a:ext>
                </a:extLst>
              </p:cNvPr>
              <p:cNvSpPr txBox="1"/>
              <p:nvPr/>
            </p:nvSpPr>
            <p:spPr>
              <a:xfrm>
                <a:off x="312539" y="1924468"/>
                <a:ext cx="6097190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𝑧</m:t>
                    </m:r>
                  </m:oMath>
                </a14:m>
                <a:r>
                  <a:rPr lang="en-US" b="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endParaRPr lang="ru-RU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ru-RU" dirty="0">
                    <a:latin typeface="Verdana" panose="020B0604030504040204" pitchFamily="34" charset="0"/>
                    <a:ea typeface="Verdana" panose="020B0604030504040204" pitchFamily="34" charset="0"/>
                  </a:rPr>
                  <a:t>Допустим, </a:t>
                </a:r>
                <a:r>
                  <a:rPr lang="en-US" dirty="0">
                    <a:latin typeface="Verdana" panose="020B0604030504040204" pitchFamily="34" charset="0"/>
                    <a:ea typeface="Verdana" panose="020B0604030504040204" pitchFamily="34" charset="0"/>
                  </a:rPr>
                  <a:t>x = -2, y = 5, z = -4</a:t>
                </a:r>
                <a:endParaRPr lang="ru-RU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ru-RU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𝑦</m:t>
                    </m:r>
                  </m:oMath>
                </a14:m>
                <a:r>
                  <a:rPr lang="en-US" b="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US" b="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US" b="0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Verdana" panose="020B0604030504040204" pitchFamily="34" charset="0"/>
                      </a:rPr>
                      <m:t>𝑞𝑧</m:t>
                    </m:r>
                  </m:oMath>
                </a14:m>
                <a:r>
                  <a:rPr lang="en-US" b="0" dirty="0"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</a:p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endParaRPr lang="en-US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  <a:p>
                <a:r>
                  <a:rPr lang="ru-RU" dirty="0">
                    <a:latin typeface="Verdana" panose="020B0604030504040204" pitchFamily="34" charset="0"/>
                    <a:ea typeface="Verdana" panose="020B0604030504040204" pitchFamily="34" charset="0"/>
                  </a:rPr>
                  <a:t>Ищем: </a:t>
                </a:r>
              </a:p>
              <a:p>
                <a:endParaRPr lang="ru-RU" dirty="0">
                  <a:latin typeface="Verdana" panose="020B0604030504040204" pitchFamily="34" charset="0"/>
                  <a:ea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519BCF-07DB-4FEA-A363-118042FFF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39" y="1924468"/>
                <a:ext cx="6097190" cy="3970318"/>
              </a:xfrm>
              <a:prstGeom prst="rect">
                <a:avLst/>
              </a:prstGeom>
              <a:blipFill>
                <a:blip r:embed="rId3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040C8E-B4D4-434E-93BB-753AE6757F2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31048" y="1798934"/>
            <a:ext cx="4124901" cy="2010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C96666-3987-43BC-8C0E-D32416B8B71A}"/>
                  </a:ext>
                </a:extLst>
              </p:cNvPr>
              <p:cNvSpPr txBox="1"/>
              <p:nvPr/>
            </p:nvSpPr>
            <p:spPr>
              <a:xfrm>
                <a:off x="2002929" y="2940130"/>
                <a:ext cx="183772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ru-RU" sz="180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𝑞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C96666-3987-43BC-8C0E-D32416B8B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929" y="2940130"/>
                <a:ext cx="1837729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D26BF2-1DBD-4C92-88CA-3FCF67907463}"/>
                  </a:ext>
                </a:extLst>
              </p:cNvPr>
              <p:cNvSpPr txBox="1"/>
              <p:nvPr/>
            </p:nvSpPr>
            <p:spPr>
              <a:xfrm>
                <a:off x="1815405" y="4194035"/>
                <a:ext cx="2212775" cy="665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ru-RU" sz="180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𝑞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𝑧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𝑞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D26BF2-1DBD-4C92-88CA-3FCF67907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405" y="4194035"/>
                <a:ext cx="2212775" cy="6656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0D30A2-7DA7-4414-9F8B-8CE257E999F8}"/>
                  </a:ext>
                </a:extLst>
              </p:cNvPr>
              <p:cNvSpPr txBox="1"/>
              <p:nvPr/>
            </p:nvSpPr>
            <p:spPr>
              <a:xfrm>
                <a:off x="1096267" y="5114451"/>
                <a:ext cx="2212775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ru-RU" sz="180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ru-RU" sz="1800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0D30A2-7DA7-4414-9F8B-8CE257E99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267" y="5114451"/>
                <a:ext cx="2212775" cy="6663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9EF3EE-8079-4C6B-A713-A8B46899EC1D}"/>
                  </a:ext>
                </a:extLst>
              </p:cNvPr>
              <p:cNvSpPr txBox="1"/>
              <p:nvPr/>
            </p:nvSpPr>
            <p:spPr>
              <a:xfrm>
                <a:off x="8528744" y="3909627"/>
                <a:ext cx="1045666" cy="667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9EF3EE-8079-4C6B-A713-A8B46899E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744" y="3909627"/>
                <a:ext cx="1045666" cy="6676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0B9D3DD9-C1F3-42BD-B637-7D0C047FA6A1}"/>
              </a:ext>
            </a:extLst>
          </p:cNvPr>
          <p:cNvCxnSpPr>
            <a:stCxn id="13" idx="0"/>
          </p:cNvCxnSpPr>
          <p:nvPr/>
        </p:nvCxnSpPr>
        <p:spPr>
          <a:xfrm flipV="1">
            <a:off x="9051577" y="3043238"/>
            <a:ext cx="0" cy="866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44503C-5F7C-448B-A927-CA0F245CE2F4}"/>
                  </a:ext>
                </a:extLst>
              </p:cNvPr>
              <p:cNvSpPr txBox="1"/>
              <p:nvPr/>
            </p:nvSpPr>
            <p:spPr>
              <a:xfrm>
                <a:off x="6307425" y="4120978"/>
                <a:ext cx="1024236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44503C-5F7C-448B-A927-CA0F245CE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425" y="4120978"/>
                <a:ext cx="1024236" cy="619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ECE2177A-5212-482F-B6FD-0B27D85E32EE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096000" y="3543300"/>
            <a:ext cx="723543" cy="577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DA566EE-BEFD-41B1-8FC6-AA1469812D3E}"/>
              </a:ext>
            </a:extLst>
          </p:cNvPr>
          <p:cNvSpPr txBox="1"/>
          <p:nvPr/>
        </p:nvSpPr>
        <p:spPr>
          <a:xfrm>
            <a:off x="5779294" y="34290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DA8BD3-9A68-4B16-B0B4-2CB491361E0D}"/>
                  </a:ext>
                </a:extLst>
              </p:cNvPr>
              <p:cNvSpPr txBox="1"/>
              <p:nvPr/>
            </p:nvSpPr>
            <p:spPr>
              <a:xfrm>
                <a:off x="7553441" y="3660808"/>
                <a:ext cx="1045666" cy="665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DA8BD3-9A68-4B16-B0B4-2CB491361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441" y="3660808"/>
                <a:ext cx="1045666" cy="66569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E9BC78F0-E8BB-4A81-8E77-D33812FD6A65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7593498" y="2614614"/>
            <a:ext cx="482776" cy="1046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C512B82-A9AF-43C9-8768-9FBD168B2952}"/>
              </a:ext>
            </a:extLst>
          </p:cNvPr>
          <p:cNvSpPr txBox="1"/>
          <p:nvPr/>
        </p:nvSpPr>
        <p:spPr>
          <a:xfrm>
            <a:off x="7275891" y="2429947"/>
            <a:ext cx="41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-4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17053D-83EA-4829-B0E1-DC44AE39EBFA}"/>
                  </a:ext>
                </a:extLst>
              </p:cNvPr>
              <p:cNvSpPr txBox="1"/>
              <p:nvPr/>
            </p:nvSpPr>
            <p:spPr>
              <a:xfrm>
                <a:off x="4838816" y="3021806"/>
                <a:ext cx="595610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B17053D-83EA-4829-B0E1-DC44AE39E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16" y="3021806"/>
                <a:ext cx="595610" cy="66633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7316173E-61D9-48E3-9FEF-D99144C950B4}"/>
              </a:ext>
            </a:extLst>
          </p:cNvPr>
          <p:cNvSpPr txBox="1"/>
          <p:nvPr/>
        </p:nvSpPr>
        <p:spPr>
          <a:xfrm>
            <a:off x="5927910" y="2787272"/>
            <a:ext cx="41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-4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FD2539-ED6B-4616-B54C-98941BDE6B67}"/>
              </a:ext>
            </a:extLst>
          </p:cNvPr>
          <p:cNvSpPr txBox="1"/>
          <p:nvPr/>
        </p:nvSpPr>
        <p:spPr>
          <a:xfrm>
            <a:off x="5815018" y="2164229"/>
            <a:ext cx="41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-4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8AEAF4-2334-44CC-BEA0-3814EFFD67BE}"/>
                  </a:ext>
                </a:extLst>
              </p:cNvPr>
              <p:cNvSpPr txBox="1"/>
              <p:nvPr/>
            </p:nvSpPr>
            <p:spPr>
              <a:xfrm>
                <a:off x="7090662" y="1305452"/>
                <a:ext cx="867578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8AEAF4-2334-44CC-BEA0-3814EFFD6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662" y="1305452"/>
                <a:ext cx="867578" cy="6190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00B80AD5-904A-4F86-998D-A2C88414454E}"/>
              </a:ext>
            </a:extLst>
          </p:cNvPr>
          <p:cNvCxnSpPr>
            <a:endCxn id="30" idx="3"/>
          </p:cNvCxnSpPr>
          <p:nvPr/>
        </p:nvCxnSpPr>
        <p:spPr>
          <a:xfrm flipH="1">
            <a:off x="6225470" y="1589215"/>
            <a:ext cx="1106191" cy="75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2C1FDCA7-95B1-49C5-9395-9525105B824A}"/>
              </a:ext>
            </a:extLst>
          </p:cNvPr>
          <p:cNvSpPr/>
          <p:nvPr/>
        </p:nvSpPr>
        <p:spPr>
          <a:xfrm>
            <a:off x="7331661" y="1296595"/>
            <a:ext cx="410452" cy="61901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FA516473-FF1B-4C1D-8516-7E3DC2641C15}"/>
              </a:ext>
            </a:extLst>
          </p:cNvPr>
          <p:cNvCxnSpPr>
            <a:stCxn id="26" idx="3"/>
          </p:cNvCxnSpPr>
          <p:nvPr/>
        </p:nvCxnSpPr>
        <p:spPr>
          <a:xfrm flipV="1">
            <a:off x="5434426" y="2940130"/>
            <a:ext cx="573468" cy="41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047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04;p103">
            <a:extLst>
              <a:ext uri="{FF2B5EF4-FFF2-40B4-BE49-F238E27FC236}">
                <a16:creationId xmlns:a16="http://schemas.microsoft.com/office/drawing/2014/main" id="{40187D4F-9D4A-498B-B27F-54A60CD2643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10936" y="713614"/>
            <a:ext cx="11654851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backpropagation</a:t>
            </a:r>
            <a:endParaRPr lang="ru-RU"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2C1FDCA7-95B1-49C5-9395-9525105B824A}"/>
              </a:ext>
            </a:extLst>
          </p:cNvPr>
          <p:cNvSpPr/>
          <p:nvPr/>
        </p:nvSpPr>
        <p:spPr>
          <a:xfrm>
            <a:off x="7331661" y="1296595"/>
            <a:ext cx="410452" cy="61901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3CF99-FF45-4375-89FE-E3238A6B47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9012" y="1296595"/>
            <a:ext cx="7116168" cy="2610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C241DE-B929-4446-982B-4D859D1E3F98}"/>
                  </a:ext>
                </a:extLst>
              </p:cNvPr>
              <p:cNvSpPr txBox="1"/>
              <p:nvPr/>
            </p:nvSpPr>
            <p:spPr>
              <a:xfrm>
                <a:off x="510936" y="4371975"/>
                <a:ext cx="9526454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  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                                                     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C241DE-B929-4446-982B-4D859D1E3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36" y="4371975"/>
                <a:ext cx="9526454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C5892F2-0498-4530-9156-29ED392C5511}"/>
                  </a:ext>
                </a:extLst>
              </p:cNvPr>
              <p:cNvSpPr txBox="1"/>
              <p:nvPr/>
            </p:nvSpPr>
            <p:spPr>
              <a:xfrm>
                <a:off x="510936" y="5100482"/>
                <a:ext cx="9342749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      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      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                                                      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ru-RU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=1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C5892F2-0498-4530-9156-29ED392C5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36" y="5100482"/>
                <a:ext cx="9342749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7A092108-F428-491D-BBE5-AB7A1D0EABD4}"/>
              </a:ext>
            </a:extLst>
          </p:cNvPr>
          <p:cNvCxnSpPr/>
          <p:nvPr/>
        </p:nvCxnSpPr>
        <p:spPr>
          <a:xfrm>
            <a:off x="2128838" y="4709135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D2E64990-DB1B-47EE-8CF4-3DFB76E6C017}"/>
              </a:ext>
            </a:extLst>
          </p:cNvPr>
          <p:cNvCxnSpPr/>
          <p:nvPr/>
        </p:nvCxnSpPr>
        <p:spPr>
          <a:xfrm>
            <a:off x="7610475" y="4683367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9B3B4A34-8DA4-4AA6-94C2-381147115C40}"/>
              </a:ext>
            </a:extLst>
          </p:cNvPr>
          <p:cNvCxnSpPr/>
          <p:nvPr/>
        </p:nvCxnSpPr>
        <p:spPr>
          <a:xfrm>
            <a:off x="2128838" y="5363823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128940BD-0416-4B89-8F85-5ED86BCA8680}"/>
              </a:ext>
            </a:extLst>
          </p:cNvPr>
          <p:cNvCxnSpPr/>
          <p:nvPr/>
        </p:nvCxnSpPr>
        <p:spPr>
          <a:xfrm>
            <a:off x="7610475" y="5367608"/>
            <a:ext cx="5857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C9A8C6DB-AF3E-4F7C-BADE-199A7E64ADFE}"/>
              </a:ext>
            </a:extLst>
          </p:cNvPr>
          <p:cNvCxnSpPr>
            <a:cxnSpLocks/>
          </p:cNvCxnSpPr>
          <p:nvPr/>
        </p:nvCxnSpPr>
        <p:spPr>
          <a:xfrm>
            <a:off x="4572000" y="4314825"/>
            <a:ext cx="0" cy="1235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DCF7D2CE-EEB8-410F-AFFC-7DEE0C78DE20}"/>
              </a:ext>
            </a:extLst>
          </p:cNvPr>
          <p:cNvSpPr/>
          <p:nvPr/>
        </p:nvSpPr>
        <p:spPr>
          <a:xfrm>
            <a:off x="10465594" y="2664619"/>
            <a:ext cx="1371600" cy="66436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895F07D4-FF00-4450-968C-300D4D5BB5E1}"/>
              </a:ext>
            </a:extLst>
          </p:cNvPr>
          <p:cNvSpPr/>
          <p:nvPr/>
        </p:nvSpPr>
        <p:spPr>
          <a:xfrm>
            <a:off x="4719637" y="4268390"/>
            <a:ext cx="5267323" cy="76795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ABEBFA-E47B-41A5-A71B-6E2158257569}"/>
                  </a:ext>
                </a:extLst>
              </p:cNvPr>
              <p:cNvSpPr txBox="1"/>
              <p:nvPr/>
            </p:nvSpPr>
            <p:spPr>
              <a:xfrm>
                <a:off x="717947" y="1341254"/>
                <a:ext cx="3173048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ABEBFA-E47B-41A5-A71B-6E2158257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7" y="1341254"/>
                <a:ext cx="3173048" cy="5296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367D13-73A8-49A5-A131-D2EB6B11CCC4}"/>
                  </a:ext>
                </a:extLst>
              </p:cNvPr>
              <p:cNvSpPr txBox="1"/>
              <p:nvPr/>
            </p:nvSpPr>
            <p:spPr>
              <a:xfrm>
                <a:off x="10017790" y="2120092"/>
                <a:ext cx="2267208" cy="6238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1.37</m:t>
                              </m:r>
                            </m:e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∗1=−0.53</m:t>
                      </m:r>
                    </m:oMath>
                  </m:oMathPara>
                </a14:m>
                <a:endParaRPr lang="en-US" sz="1200" b="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367D13-73A8-49A5-A131-D2EB6B11C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7790" y="2120092"/>
                <a:ext cx="2267208" cy="623889"/>
              </a:xfrm>
              <a:prstGeom prst="rect">
                <a:avLst/>
              </a:prstGeom>
              <a:blipFill>
                <a:blip r:embed="rId7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Дуга 49">
            <a:extLst>
              <a:ext uri="{FF2B5EF4-FFF2-40B4-BE49-F238E27FC236}">
                <a16:creationId xmlns:a16="http://schemas.microsoft.com/office/drawing/2014/main" id="{BAED61E5-3D2C-4CA1-98ED-B18BE1EAD6AB}"/>
              </a:ext>
            </a:extLst>
          </p:cNvPr>
          <p:cNvSpPr/>
          <p:nvPr/>
        </p:nvSpPr>
        <p:spPr>
          <a:xfrm rot="10800000">
            <a:off x="9758362" y="3105562"/>
            <a:ext cx="1157288" cy="176189"/>
          </a:xfrm>
          <a:prstGeom prst="arc">
            <a:avLst>
              <a:gd name="adj1" fmla="val 11012461"/>
              <a:gd name="adj2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66190CF-5FFD-46F4-BE6F-0D0A5C349466}"/>
                  </a:ext>
                </a:extLst>
              </p:cNvPr>
              <p:cNvSpPr txBox="1"/>
              <p:nvPr/>
            </p:nvSpPr>
            <p:spPr>
              <a:xfrm>
                <a:off x="9529763" y="3411142"/>
                <a:ext cx="165020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200" b="0" i="1" smtClean="0">
                          <a:latin typeface="Cambria Math" panose="02040503050406030204" pitchFamily="18" charset="0"/>
                        </a:rPr>
                        <m:t>1∗</m:t>
                      </m:r>
                      <m:d>
                        <m:dPr>
                          <m:ctrlPr>
                            <a:rPr lang="ru-RU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−0.53</m:t>
                          </m:r>
                        </m:e>
                      </m:d>
                      <m:r>
                        <a:rPr lang="ru-RU" sz="1200" b="0" i="1" smtClean="0">
                          <a:latin typeface="Cambria Math" panose="02040503050406030204" pitchFamily="18" charset="0"/>
                        </a:rPr>
                        <m:t>=−0.53</m:t>
                      </m:r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66190CF-5FFD-46F4-BE6F-0D0A5C349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763" y="3411142"/>
                <a:ext cx="1650206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136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04;p103">
            <a:extLst>
              <a:ext uri="{FF2B5EF4-FFF2-40B4-BE49-F238E27FC236}">
                <a16:creationId xmlns:a16="http://schemas.microsoft.com/office/drawing/2014/main" id="{40187D4F-9D4A-498B-B27F-54A60CD2643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10936" y="713614"/>
            <a:ext cx="11654851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 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backpropagation</a:t>
            </a:r>
            <a:endParaRPr lang="ru-RU"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2C1FDCA7-95B1-49C5-9395-9525105B824A}"/>
              </a:ext>
            </a:extLst>
          </p:cNvPr>
          <p:cNvSpPr/>
          <p:nvPr/>
        </p:nvSpPr>
        <p:spPr>
          <a:xfrm>
            <a:off x="8188910" y="1425035"/>
            <a:ext cx="410452" cy="61901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3CF99-FF45-4375-89FE-E3238A6B47B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8647" y="2688536"/>
            <a:ext cx="7116168" cy="26102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ABEBFA-E47B-41A5-A71B-6E2158257569}"/>
                  </a:ext>
                </a:extLst>
              </p:cNvPr>
              <p:cNvSpPr txBox="1"/>
              <p:nvPr/>
            </p:nvSpPr>
            <p:spPr>
              <a:xfrm>
                <a:off x="717947" y="1341254"/>
                <a:ext cx="3173048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FABEBFA-E47B-41A5-A71B-6E2158257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7" y="1341254"/>
                <a:ext cx="3173048" cy="5296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367D13-73A8-49A5-A131-D2EB6B11CCC4}"/>
                  </a:ext>
                </a:extLst>
              </p:cNvPr>
              <p:cNvSpPr txBox="1"/>
              <p:nvPr/>
            </p:nvSpPr>
            <p:spPr>
              <a:xfrm>
                <a:off x="7919908" y="1474234"/>
                <a:ext cx="2267208" cy="802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A367D13-73A8-49A5-A131-D2EB6B11CC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9908" y="1474234"/>
                <a:ext cx="2267208" cy="8020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12FCEA0-BEA3-4040-86CB-287C4D4D4B07}"/>
              </a:ext>
            </a:extLst>
          </p:cNvPr>
          <p:cNvSpPr/>
          <p:nvPr/>
        </p:nvSpPr>
        <p:spPr>
          <a:xfrm>
            <a:off x="8008143" y="1341254"/>
            <a:ext cx="2178973" cy="934994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DFD1F30-3953-4705-86AA-AC0DDEE5169E}"/>
              </a:ext>
            </a:extLst>
          </p:cNvPr>
          <p:cNvSpPr/>
          <p:nvPr/>
        </p:nvSpPr>
        <p:spPr>
          <a:xfrm>
            <a:off x="7710619" y="3791188"/>
            <a:ext cx="3495804" cy="934994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D4C27-0ACE-48B2-A976-BD2BC8DCED82}"/>
              </a:ext>
            </a:extLst>
          </p:cNvPr>
          <p:cNvSpPr txBox="1"/>
          <p:nvPr/>
        </p:nvSpPr>
        <p:spPr>
          <a:xfrm>
            <a:off x="8727950" y="3816093"/>
            <a:ext cx="206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 gate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B11D5-D757-4257-89C2-2D4974C1E392}"/>
              </a:ext>
            </a:extLst>
          </p:cNvPr>
          <p:cNvSpPr txBox="1"/>
          <p:nvPr/>
        </p:nvSpPr>
        <p:spPr>
          <a:xfrm>
            <a:off x="8372671" y="5248299"/>
            <a:ext cx="217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0.73 * (1-0.73) = 0.2</a:t>
            </a:r>
            <a:endParaRPr lang="ru-RU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6829571-BBC0-4032-8DC2-4EACBBC46995}"/>
              </a:ext>
            </a:extLst>
          </p:cNvPr>
          <p:cNvCxnSpPr/>
          <p:nvPr/>
        </p:nvCxnSpPr>
        <p:spPr>
          <a:xfrm flipH="1" flipV="1">
            <a:off x="7919908" y="4550569"/>
            <a:ext cx="1045498" cy="748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755F967-A8B9-4DC1-AF78-85D10DAC55C7}"/>
              </a:ext>
            </a:extLst>
          </p:cNvPr>
          <p:cNvSpPr/>
          <p:nvPr/>
        </p:nvSpPr>
        <p:spPr>
          <a:xfrm>
            <a:off x="11247165" y="4151122"/>
            <a:ext cx="330733" cy="21512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1555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04;p103">
            <a:extLst>
              <a:ext uri="{FF2B5EF4-FFF2-40B4-BE49-F238E27FC236}">
                <a16:creationId xmlns:a16="http://schemas.microsoft.com/office/drawing/2014/main" id="{40187D4F-9D4A-498B-B27F-54A60CD2643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10936" y="713614"/>
            <a:ext cx="11654851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Gradient optimization</a:t>
            </a:r>
            <a:endParaRPr lang="ru-RU"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7016FBB-4D57-47F8-89B0-781552C8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967" y="2542940"/>
            <a:ext cx="7706801" cy="3372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E689D1-B42C-4863-B56D-D62C97DA2B59}"/>
                  </a:ext>
                </a:extLst>
              </p:cNvPr>
              <p:cNvSpPr txBox="1"/>
              <p:nvPr/>
            </p:nvSpPr>
            <p:spPr>
              <a:xfrm>
                <a:off x="4574381" y="1650884"/>
                <a:ext cx="535954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ru-RU" dirty="0"/>
                  <a:t>Правило обновления: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𝑙𝑒𝑎𝑟𝑛𝑖𝑛𝑔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US" b="0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E689D1-B42C-4863-B56D-D62C97DA2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381" y="1650884"/>
                <a:ext cx="5359544" cy="553998"/>
              </a:xfrm>
              <a:prstGeom prst="rect">
                <a:avLst/>
              </a:prstGeom>
              <a:blipFill>
                <a:blip r:embed="rId4"/>
                <a:stretch>
                  <a:fillRect l="-2614" t="-14286" r="-45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728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48127" y="2902082"/>
            <a:ext cx="6102773" cy="526918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43082" marR="6773" indent="-126997">
              <a:lnSpc>
                <a:spcPct val="114999"/>
              </a:lnSpc>
              <a:spcBef>
                <a:spcPts val="133"/>
              </a:spcBef>
            </a:pPr>
            <a:r>
              <a:rPr lang="ru-RU" sz="3200" dirty="0">
                <a:latin typeface="Verdana" panose="020B0604030504040204" pitchFamily="34" charset="0"/>
                <a:ea typeface="Verdana" panose="020B0604030504040204" pitchFamily="34" charset="0"/>
              </a:rPr>
              <a:t>2. Функции активации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72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3867" y="321847"/>
            <a:ext cx="10016483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spc="80" dirty="0">
                <a:latin typeface="Verdana" panose="020B0604030504040204" pitchFamily="34" charset="0"/>
                <a:ea typeface="Verdana" panose="020B0604030504040204" pitchFamily="34" charset="0"/>
              </a:rPr>
              <a:t>План</a:t>
            </a:r>
            <a:r>
              <a:rPr sz="3200" spc="-287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sz="3200" spc="27" dirty="0">
                <a:latin typeface="Verdana" panose="020B0604030504040204" pitchFamily="34" charset="0"/>
                <a:ea typeface="Verdana" panose="020B0604030504040204" pitchFamily="34" charset="0"/>
              </a:rPr>
              <a:t>занятия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3867" y="1077757"/>
            <a:ext cx="7996320" cy="271238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66746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Backward propagation</a:t>
            </a:r>
          </a:p>
          <a:p>
            <a:pPr marL="666746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</a:rPr>
              <a:t>Функции активации</a:t>
            </a:r>
          </a:p>
          <a:p>
            <a:pPr marL="666746" indent="-514350">
              <a:lnSpc>
                <a:spcPct val="150000"/>
              </a:lnSpc>
              <a:buFont typeface="+mj-lt"/>
              <a:buAutoNum type="arabicPeriod"/>
            </a:pPr>
            <a:r>
              <a:rPr lang="ru-RU" sz="2400" dirty="0">
                <a:latin typeface="Verdana" panose="020B0604030504040204" pitchFamily="34" charset="0"/>
                <a:ea typeface="Verdana" panose="020B0604030504040204" pitchFamily="34" charset="0"/>
              </a:rPr>
              <a:t>Регуляризация нейронных сетей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666746" indent="-514350">
              <a:lnSpc>
                <a:spcPct val="150000"/>
              </a:lnSpc>
              <a:buFont typeface="+mj-lt"/>
              <a:buAutoNum type="arabicPeriod"/>
            </a:pP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666746" indent="-514350">
              <a:lnSpc>
                <a:spcPct val="150000"/>
              </a:lnSpc>
              <a:buFont typeface="+mj-lt"/>
              <a:buAutoNum type="arabicPeriod"/>
            </a:pP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активации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802086-C2CD-4A9B-8A00-0719C6EB0B17}"/>
                  </a:ext>
                </a:extLst>
              </p:cNvPr>
              <p:cNvSpPr txBox="1"/>
              <p:nvPr/>
            </p:nvSpPr>
            <p:spPr>
              <a:xfrm>
                <a:off x="1442376" y="1762267"/>
                <a:ext cx="1992405" cy="21870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⁡(1+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802086-C2CD-4A9B-8A00-0719C6EB0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376" y="1762267"/>
                <a:ext cx="1992405" cy="2187009"/>
              </a:xfrm>
              <a:prstGeom prst="rect">
                <a:avLst/>
              </a:prstGeom>
              <a:blipFill>
                <a:blip r:embed="rId3"/>
                <a:stretch>
                  <a:fillRect l="-2761" r="-3374" b="-36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Выходное изображение">
            <a:extLst>
              <a:ext uri="{FF2B5EF4-FFF2-40B4-BE49-F238E27FC236}">
                <a16:creationId xmlns:a16="http://schemas.microsoft.com/office/drawing/2014/main" id="{9236D7F4-9556-4E91-80FC-5D5C0452D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" b="4721"/>
          <a:stretch/>
        </p:blipFill>
        <p:spPr bwMode="auto">
          <a:xfrm>
            <a:off x="4757514" y="1049779"/>
            <a:ext cx="5072286" cy="361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220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 err="1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Сигмоида</a:t>
            </a: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Sigmoid)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802086-C2CD-4A9B-8A00-0719C6EB0B17}"/>
                  </a:ext>
                </a:extLst>
              </p:cNvPr>
              <p:cNvSpPr txBox="1"/>
              <p:nvPr/>
            </p:nvSpPr>
            <p:spPr>
              <a:xfrm>
                <a:off x="2037763" y="1605105"/>
                <a:ext cx="1763688" cy="802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802086-C2CD-4A9B-8A00-0719C6EB0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763" y="1605105"/>
                <a:ext cx="1763688" cy="8020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338B51-7A56-4947-AB0D-40D3B28CFB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8051" y="2307268"/>
            <a:ext cx="3200847" cy="23434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D6EAF6-3FEE-4AB4-9E63-419C60380446}"/>
              </a:ext>
            </a:extLst>
          </p:cNvPr>
          <p:cNvSpPr txBox="1"/>
          <p:nvPr/>
        </p:nvSpPr>
        <p:spPr>
          <a:xfrm>
            <a:off x="5398888" y="1619068"/>
            <a:ext cx="609719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+ </a:t>
            </a:r>
            <a:r>
              <a:rPr lang="ru-RU" dirty="0"/>
              <a:t>Приводит числа к диапазону [0,1];</a:t>
            </a:r>
          </a:p>
          <a:p>
            <a:r>
              <a:rPr lang="en-US" dirty="0"/>
              <a:t>+ </a:t>
            </a:r>
            <a:r>
              <a:rPr lang="ru-RU" dirty="0"/>
              <a:t>Исторически популярна, так как имеет удобную интерпретацию в виде «частоты активации» нейрона.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Проблемы:</a:t>
            </a:r>
          </a:p>
          <a:p>
            <a:r>
              <a:rPr lang="ru-RU" dirty="0"/>
              <a:t>- Насыщенные нейроны «убивают» градиенты;</a:t>
            </a:r>
          </a:p>
          <a:p>
            <a:r>
              <a:rPr lang="ru-RU" dirty="0"/>
              <a:t>- Выходы </a:t>
            </a:r>
            <a:r>
              <a:rPr lang="ru-RU" dirty="0" err="1"/>
              <a:t>сигмоиды</a:t>
            </a:r>
            <a:r>
              <a:rPr lang="ru-RU" dirty="0"/>
              <a:t> не центрированы;</a:t>
            </a:r>
          </a:p>
          <a:p>
            <a:r>
              <a:rPr lang="ru-RU" dirty="0"/>
              <a:t>- Функция </a:t>
            </a:r>
            <a:r>
              <a:rPr lang="ru-RU" dirty="0" err="1"/>
              <a:t>exp</a:t>
            </a:r>
            <a:r>
              <a:rPr lang="ru-RU" dirty="0"/>
              <a:t>() вычислительно дорогая.</a:t>
            </a:r>
          </a:p>
        </p:txBody>
      </p:sp>
    </p:spTree>
    <p:extLst>
      <p:ext uri="{BB962C8B-B14F-4D97-AF65-F5344CB8AC3E}">
        <p14:creationId xmlns:p14="http://schemas.microsoft.com/office/powerpoint/2010/main" val="4056645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 err="1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Сигмоида</a:t>
            </a: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Sigmoid)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6EAF6-3FEE-4AB4-9E63-419C60380446}"/>
              </a:ext>
            </a:extLst>
          </p:cNvPr>
          <p:cNvSpPr txBox="1"/>
          <p:nvPr/>
        </p:nvSpPr>
        <p:spPr>
          <a:xfrm>
            <a:off x="5398888" y="1619068"/>
            <a:ext cx="60971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+ Приводит числа к диапазону [-1,1];</a:t>
            </a:r>
          </a:p>
          <a:p>
            <a:r>
              <a:rPr lang="ru-RU" dirty="0"/>
              <a:t>+ Выходы </a:t>
            </a:r>
            <a:r>
              <a:rPr lang="ru-RU" dirty="0" err="1"/>
              <a:t>сигмоиды</a:t>
            </a:r>
            <a:r>
              <a:rPr lang="ru-RU" dirty="0"/>
              <a:t> центрированы.</a:t>
            </a:r>
          </a:p>
          <a:p>
            <a:endParaRPr lang="ru-RU" dirty="0"/>
          </a:p>
          <a:p>
            <a:r>
              <a:rPr lang="ru-RU" dirty="0"/>
              <a:t>Но все еще</a:t>
            </a:r>
          </a:p>
          <a:p>
            <a:r>
              <a:rPr lang="ru-RU" dirty="0"/>
              <a:t>- Насыщенные нейроны «убивают» градиенты.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9758D6-5F0E-4A70-8046-678BC3173F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80841" y="2236599"/>
            <a:ext cx="3485117" cy="25853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596D4E-9AED-46FA-AD2E-55F03AF2F7F3}"/>
                  </a:ext>
                </a:extLst>
              </p:cNvPr>
              <p:cNvSpPr txBox="1"/>
              <p:nvPr/>
            </p:nvSpPr>
            <p:spPr>
              <a:xfrm>
                <a:off x="1882174" y="1763125"/>
                <a:ext cx="23397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596D4E-9AED-46FA-AD2E-55F03AF2F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174" y="1763125"/>
                <a:ext cx="2339783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Грустный парень сидит на лавочке» — картинка создана в Шедевруме">
            <a:extLst>
              <a:ext uri="{FF2B5EF4-FFF2-40B4-BE49-F238E27FC236}">
                <a16:creationId xmlns:a16="http://schemas.microsoft.com/office/drawing/2014/main" id="{D147B429-8AD6-42F8-95C0-00B33C0AA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0" y="3207434"/>
            <a:ext cx="3228975" cy="322897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08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en-US" sz="3200" dirty="0" err="1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ReLu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6EAF6-3FEE-4AB4-9E63-419C60380446}"/>
              </a:ext>
            </a:extLst>
          </p:cNvPr>
          <p:cNvSpPr txBox="1"/>
          <p:nvPr/>
        </p:nvSpPr>
        <p:spPr>
          <a:xfrm>
            <a:off x="5398888" y="1619068"/>
            <a:ext cx="60971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+ Не насыщается (в положительной области)</a:t>
            </a:r>
          </a:p>
          <a:p>
            <a:r>
              <a:rPr lang="ru-RU" dirty="0"/>
              <a:t>+ Очень вычислительно эффективна</a:t>
            </a:r>
          </a:p>
          <a:p>
            <a:r>
              <a:rPr lang="ru-RU" dirty="0"/>
              <a:t>+ На практике сходится значительно быстрее, чем </a:t>
            </a:r>
            <a:r>
              <a:rPr lang="ru-RU" dirty="0" err="1"/>
              <a:t>sigmoid</a:t>
            </a:r>
            <a:r>
              <a:rPr lang="ru-RU" dirty="0"/>
              <a:t>/</a:t>
            </a:r>
            <a:r>
              <a:rPr lang="ru-RU" dirty="0" err="1"/>
              <a:t>tanh</a:t>
            </a:r>
            <a:r>
              <a:rPr lang="ru-RU" dirty="0"/>
              <a:t> (например, в 6 раз)</a:t>
            </a:r>
          </a:p>
          <a:p>
            <a:endParaRPr lang="ru-RU" dirty="0"/>
          </a:p>
          <a:p>
            <a:r>
              <a:rPr lang="ru-RU" dirty="0"/>
              <a:t>Недостатки:</a:t>
            </a:r>
          </a:p>
          <a:p>
            <a:pPr marL="285750" indent="-285750">
              <a:buFontTx/>
              <a:buChar char="-"/>
            </a:pPr>
            <a:r>
              <a:rPr lang="ru-RU" dirty="0"/>
              <a:t>Выход не центрирован относительно нуля</a:t>
            </a:r>
          </a:p>
          <a:p>
            <a:pPr marL="285750" indent="-285750">
              <a:buFontTx/>
              <a:buChar char="-"/>
            </a:pPr>
            <a:r>
              <a:rPr lang="ru-RU" dirty="0"/>
              <a:t>Слева на хвосте все еще затухают градиенты.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596D4E-9AED-46FA-AD2E-55F03AF2F7F3}"/>
                  </a:ext>
                </a:extLst>
              </p:cNvPr>
              <p:cNvSpPr txBox="1"/>
              <p:nvPr/>
            </p:nvSpPr>
            <p:spPr>
              <a:xfrm>
                <a:off x="1882174" y="1763125"/>
                <a:ext cx="23397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596D4E-9AED-46FA-AD2E-55F03AF2F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174" y="1763125"/>
                <a:ext cx="233978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2D325A-C644-449B-8F38-606104943A0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091" y="2204805"/>
            <a:ext cx="4991797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11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Leaky </a:t>
            </a:r>
            <a:r>
              <a:rPr lang="en-US" sz="3200" dirty="0" err="1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ReLu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6EAF6-3FEE-4AB4-9E63-419C60380446}"/>
              </a:ext>
            </a:extLst>
          </p:cNvPr>
          <p:cNvSpPr txBox="1"/>
          <p:nvPr/>
        </p:nvSpPr>
        <p:spPr>
          <a:xfrm>
            <a:off x="5322688" y="1763125"/>
            <a:ext cx="60971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+ Не насыщается (в положительной области)</a:t>
            </a:r>
          </a:p>
          <a:p>
            <a:r>
              <a:rPr lang="ru-RU" dirty="0"/>
              <a:t>+ Очень вычислительно эффективна</a:t>
            </a:r>
          </a:p>
          <a:p>
            <a:r>
              <a:rPr lang="ru-RU" dirty="0"/>
              <a:t>+ На практике сходится значительно быстрее, чем </a:t>
            </a:r>
            <a:r>
              <a:rPr lang="ru-RU" dirty="0" err="1"/>
              <a:t>sigmoid</a:t>
            </a:r>
            <a:r>
              <a:rPr lang="ru-RU" dirty="0"/>
              <a:t>/</a:t>
            </a:r>
            <a:r>
              <a:rPr lang="ru-RU" dirty="0" err="1"/>
              <a:t>tanh</a:t>
            </a:r>
            <a:r>
              <a:rPr lang="ru-RU" dirty="0"/>
              <a:t> (например, в 6 раз)</a:t>
            </a:r>
          </a:p>
          <a:p>
            <a:r>
              <a:rPr lang="ru-RU" dirty="0"/>
              <a:t>+ Градиенты не затухают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596D4E-9AED-46FA-AD2E-55F03AF2F7F3}"/>
                  </a:ext>
                </a:extLst>
              </p:cNvPr>
              <p:cNvSpPr txBox="1"/>
              <p:nvPr/>
            </p:nvSpPr>
            <p:spPr>
              <a:xfrm>
                <a:off x="1882174" y="1763125"/>
                <a:ext cx="23397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596D4E-9AED-46FA-AD2E-55F03AF2F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174" y="1763125"/>
                <a:ext cx="233978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D0B4AB-DEE0-4F79-B887-71D3D26E7D6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989" y="2246090"/>
            <a:ext cx="4639322" cy="3191320"/>
          </a:xfrm>
          <a:prstGeom prst="rect">
            <a:avLst/>
          </a:prstGeom>
        </p:spPr>
      </p:pic>
      <p:pic>
        <p:nvPicPr>
          <p:cNvPr id="1026" name="Picture 2" descr="Гомер Уху Фоновые обои - Загрузить на свой мобильный телефон от PHONEKY">
            <a:extLst>
              <a:ext uri="{FF2B5EF4-FFF2-40B4-BE49-F238E27FC236}">
                <a16:creationId xmlns:a16="http://schemas.microsoft.com/office/drawing/2014/main" id="{A42AF3CA-622B-47BC-B655-40045196C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100" y="3240453"/>
            <a:ext cx="3632200" cy="32286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25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en-US" sz="3200" dirty="0" err="1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PReLu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6EAF6-3FEE-4AB4-9E63-419C60380446}"/>
              </a:ext>
            </a:extLst>
          </p:cNvPr>
          <p:cNvSpPr txBox="1"/>
          <p:nvPr/>
        </p:nvSpPr>
        <p:spPr>
          <a:xfrm>
            <a:off x="5766800" y="1566275"/>
            <a:ext cx="60971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+ Не насыщается (в положительной области)</a:t>
            </a:r>
          </a:p>
          <a:p>
            <a:r>
              <a:rPr lang="ru-RU" dirty="0"/>
              <a:t>+ Очень вычислительно эффективна</a:t>
            </a:r>
          </a:p>
          <a:p>
            <a:r>
              <a:rPr lang="ru-RU" dirty="0"/>
              <a:t>+ На практике сходится значительно быстрее, чем </a:t>
            </a:r>
            <a:r>
              <a:rPr lang="ru-RU" dirty="0" err="1"/>
              <a:t>sigmoid</a:t>
            </a:r>
            <a:r>
              <a:rPr lang="ru-RU" dirty="0"/>
              <a:t>/</a:t>
            </a:r>
            <a:r>
              <a:rPr lang="ru-RU" dirty="0" err="1"/>
              <a:t>tanh</a:t>
            </a:r>
            <a:r>
              <a:rPr lang="ru-RU" dirty="0"/>
              <a:t> (например, в 6 раз)</a:t>
            </a:r>
          </a:p>
          <a:p>
            <a:r>
              <a:rPr lang="ru-RU" dirty="0"/>
              <a:t>+ Градиенты не затухают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596D4E-9AED-46FA-AD2E-55F03AF2F7F3}"/>
                  </a:ext>
                </a:extLst>
              </p:cNvPr>
              <p:cNvSpPr txBox="1"/>
              <p:nvPr/>
            </p:nvSpPr>
            <p:spPr>
              <a:xfrm>
                <a:off x="1882174" y="1763125"/>
                <a:ext cx="23397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0596D4E-9AED-46FA-AD2E-55F03AF2F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174" y="1763125"/>
                <a:ext cx="2339783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CD0B4AB-DEE0-4F79-B887-71D3D26E7D6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989" y="2246090"/>
            <a:ext cx="4639322" cy="3191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E869185E-BF1B-4CEE-9B56-3B6E0FAFA9B0}"/>
                  </a:ext>
                </a:extLst>
              </p:cNvPr>
              <p:cNvSpPr/>
              <p:nvPr/>
            </p:nvSpPr>
            <p:spPr>
              <a:xfrm>
                <a:off x="5949950" y="3187700"/>
                <a:ext cx="4114800" cy="21653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Parametric Rectifier (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PRelu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 algn="ctr"/>
                <a:endParaRPr lang="ru-RU" dirty="0"/>
              </a:p>
            </p:txBody>
          </p:sp>
        </mc:Choice>
        <mc:Fallback xmlns="">
          <p:sp>
            <p:nvSpPr>
              <p:cNvPr id="2" name="Прямоугольник: скругленные углы 1">
                <a:extLst>
                  <a:ext uri="{FF2B5EF4-FFF2-40B4-BE49-F238E27FC236}">
                    <a16:creationId xmlns:a16="http://schemas.microsoft.com/office/drawing/2014/main" id="{E869185E-BF1B-4CEE-9B56-3B6E0FAFA9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950" y="3187700"/>
                <a:ext cx="4114800" cy="216535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229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ELU (Exponential Linear Units)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6EAF6-3FEE-4AB4-9E63-419C60380446}"/>
              </a:ext>
            </a:extLst>
          </p:cNvPr>
          <p:cNvSpPr txBox="1"/>
          <p:nvPr/>
        </p:nvSpPr>
        <p:spPr>
          <a:xfrm>
            <a:off x="5766800" y="1566275"/>
            <a:ext cx="60971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+ </a:t>
            </a:r>
            <a:r>
              <a:rPr lang="ru-RU" dirty="0"/>
              <a:t>Все преимущества </a:t>
            </a:r>
            <a:r>
              <a:rPr lang="ru-RU" dirty="0" err="1"/>
              <a:t>ReLU</a:t>
            </a:r>
            <a:endParaRPr lang="ru-RU" dirty="0"/>
          </a:p>
          <a:p>
            <a:r>
              <a:rPr lang="en-US" dirty="0"/>
              <a:t>+ </a:t>
            </a:r>
            <a:r>
              <a:rPr lang="ru-RU" dirty="0"/>
              <a:t>Не «умирает»</a:t>
            </a:r>
          </a:p>
          <a:p>
            <a:r>
              <a:rPr lang="en-US" dirty="0"/>
              <a:t>+ </a:t>
            </a:r>
            <a:r>
              <a:rPr lang="ru-RU" dirty="0"/>
              <a:t>Выходы ближе к нулевому среднему</a:t>
            </a:r>
          </a:p>
          <a:p>
            <a:endParaRPr lang="en-US" dirty="0"/>
          </a:p>
          <a:p>
            <a:r>
              <a:rPr lang="ru-RU" dirty="0"/>
              <a:t>Недостаток:</a:t>
            </a:r>
          </a:p>
          <a:p>
            <a:r>
              <a:rPr lang="en-US" dirty="0"/>
              <a:t>- </a:t>
            </a:r>
            <a:r>
              <a:rPr lang="ru-RU" dirty="0"/>
              <a:t>Вычисление требует использования </a:t>
            </a:r>
            <a:r>
              <a:rPr lang="ru-RU" dirty="0" err="1"/>
              <a:t>exp</a:t>
            </a:r>
            <a:r>
              <a:rPr lang="ru-RU" dirty="0"/>
              <a:t>()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DDC6F2-25AB-4E01-87BA-FC59BBD93CA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5598" y="1380666"/>
            <a:ext cx="4931202" cy="332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44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Fancy Neural Networks</a:t>
            </a:r>
            <a:b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RNN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6B16CA-C11A-427E-B771-E7F76CCF9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04" y="1835150"/>
            <a:ext cx="3600678" cy="4105690"/>
          </a:xfrm>
          <a:prstGeom prst="rect">
            <a:avLst/>
          </a:prstGeom>
        </p:spPr>
      </p:pic>
      <p:pic>
        <p:nvPicPr>
          <p:cNvPr id="2050" name="Picture 2" descr="How to create such a “stand-out” text box for general text? Package?  Manually? [With similar styling options &amp; w/o “Theorem x.x”] : r/LaTeX">
            <a:extLst>
              <a:ext uri="{FF2B5EF4-FFF2-40B4-BE49-F238E27FC236}">
                <a16:creationId xmlns:a16="http://schemas.microsoft.com/office/drawing/2014/main" id="{91DCF79F-E7F0-4AB9-9D83-0CDC6612E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541" y="2057400"/>
            <a:ext cx="5530917" cy="292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E7A553-5512-4C9E-8B0B-CCF53EB03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1826" y="1981200"/>
            <a:ext cx="3062344" cy="4267200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E8EB3AB4-E218-4EEF-AE53-E9C8410CCCE1}"/>
              </a:ext>
            </a:extLst>
          </p:cNvPr>
          <p:cNvSpPr/>
          <p:nvPr/>
        </p:nvSpPr>
        <p:spPr>
          <a:xfrm>
            <a:off x="1153018" y="1335950"/>
            <a:ext cx="1492250" cy="499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Шекспир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CA85F8DD-7FEA-4B65-AAAE-6B0B08F00C91}"/>
              </a:ext>
            </a:extLst>
          </p:cNvPr>
          <p:cNvSpPr/>
          <p:nvPr/>
        </p:nvSpPr>
        <p:spPr>
          <a:xfrm>
            <a:off x="5349874" y="1151800"/>
            <a:ext cx="1492250" cy="867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Текст с использованием </a:t>
            </a:r>
            <a:r>
              <a:rPr lang="en-US" dirty="0" err="1"/>
              <a:t>LaTex</a:t>
            </a:r>
            <a:endParaRPr lang="ru-RU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A916632-588F-4149-821D-B200E4A9B581}"/>
              </a:ext>
            </a:extLst>
          </p:cNvPr>
          <p:cNvSpPr/>
          <p:nvPr/>
        </p:nvSpPr>
        <p:spPr>
          <a:xfrm>
            <a:off x="9147668" y="1135200"/>
            <a:ext cx="1492250" cy="829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Код в редакторе </a:t>
            </a:r>
            <a:r>
              <a:rPr lang="en-US" dirty="0"/>
              <a:t>Linux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E5810B-0449-4C49-A4BC-83D193819E5F}"/>
              </a:ext>
            </a:extLst>
          </p:cNvPr>
          <p:cNvSpPr txBox="1"/>
          <p:nvPr/>
        </p:nvSpPr>
        <p:spPr>
          <a:xfrm>
            <a:off x="641350" y="6140450"/>
            <a:ext cx="2003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hlinkClick r:id="rId6"/>
              </a:rPr>
              <a:t>Гитхаб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406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0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46377" y="3321182"/>
            <a:ext cx="7700973" cy="526918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43082" marR="6773" indent="-126997">
              <a:lnSpc>
                <a:spcPct val="114999"/>
              </a:lnSpc>
              <a:spcBef>
                <a:spcPts val="133"/>
              </a:spcBef>
            </a:pPr>
            <a:r>
              <a:rPr lang="ru-RU" sz="3200" dirty="0">
                <a:latin typeface="Verdana" panose="020B0604030504040204" pitchFamily="34" charset="0"/>
                <a:ea typeface="Verdana" panose="020B0604030504040204" pitchFamily="34" charset="0"/>
              </a:rPr>
              <a:t>3. Регуляризация нейронных сетей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680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Техники регуляризации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D6EAF6-3FEE-4AB4-9E63-419C60380446}"/>
              </a:ext>
            </a:extLst>
          </p:cNvPr>
          <p:cNvSpPr txBox="1"/>
          <p:nvPr/>
        </p:nvSpPr>
        <p:spPr>
          <a:xfrm>
            <a:off x="429200" y="1610725"/>
            <a:ext cx="60971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В нейронных сетях техники регуляризации можно разделить на три обширные группы:</a:t>
            </a:r>
          </a:p>
          <a:p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- связанные с изменением функции потерь;</a:t>
            </a:r>
          </a:p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- связанные с изменением структуры сети.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AE2663-56A7-42E8-B3C3-586B1E39566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8320" y="2874535"/>
            <a:ext cx="6226100" cy="398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10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48127" y="2902081"/>
            <a:ext cx="6102773" cy="526918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43082" marR="6773" indent="-126997">
              <a:lnSpc>
                <a:spcPct val="114999"/>
              </a:lnSpc>
              <a:spcBef>
                <a:spcPts val="133"/>
              </a:spcBef>
            </a:pPr>
            <a:r>
              <a:rPr lang="ru-RU" sz="3200" dirty="0"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Backward propagation</a:t>
            </a:r>
            <a:endParaRPr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49556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 через функцию потерь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1B400C-34EE-4138-9775-EBB4BBE4C28D}"/>
                  </a:ext>
                </a:extLst>
              </p:cNvPr>
              <p:cNvSpPr txBox="1"/>
              <p:nvPr/>
            </p:nvSpPr>
            <p:spPr>
              <a:xfrm>
                <a:off x="565150" y="1746250"/>
                <a:ext cx="4677947" cy="35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𝒘𝒊𝒕𝒉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𝒓𝒆𝒈𝒖𝒍𝒂𝒓𝒊𝒛𝒂𝒕𝒊𝒐𝒏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𝒐𝒓𝒊𝒈𝒊𝒏𝒂𝒍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∣∣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∣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ru-RU" sz="20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1B400C-34EE-4138-9775-EBB4BBE4C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0" y="1746250"/>
                <a:ext cx="4677947" cy="350994"/>
              </a:xfrm>
              <a:prstGeom prst="rect">
                <a:avLst/>
              </a:prstGeom>
              <a:blipFill>
                <a:blip r:embed="rId3"/>
                <a:stretch>
                  <a:fillRect l="-913" r="-261" b="-275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C23BB7-8FFD-426B-AE69-87BC07E2E021}"/>
                  </a:ext>
                </a:extLst>
              </p:cNvPr>
              <p:cNvSpPr txBox="1"/>
              <p:nvPr/>
            </p:nvSpPr>
            <p:spPr>
              <a:xfrm>
                <a:off x="565150" y="2552700"/>
                <a:ext cx="11928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(0;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C23BB7-8FFD-426B-AE69-87BC07E2E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0" y="2552700"/>
                <a:ext cx="1192891" cy="276999"/>
              </a:xfrm>
              <a:prstGeom prst="rect">
                <a:avLst/>
              </a:prstGeom>
              <a:blipFill>
                <a:blip r:embed="rId4"/>
                <a:stretch>
                  <a:fillRect l="-3590" t="-26667" r="-6154" b="-3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6E9876-8D07-43BF-BD4F-5368E0C47235}"/>
                  </a:ext>
                </a:extLst>
              </p:cNvPr>
              <p:cNvSpPr txBox="1"/>
              <p:nvPr/>
            </p:nvSpPr>
            <p:spPr>
              <a:xfrm>
                <a:off x="480000" y="3109658"/>
                <a:ext cx="5251502" cy="746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𝒘𝒊𝒕𝒉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𝒓𝒆𝒈𝒖𝒍𝒂𝒓𝒊𝒛𝒂𝒕𝒊𝒐𝒏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𝒐𝒓𝒊𝒈𝒊𝒏𝒂𝒍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𝒍𝒐𝒈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000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6E9876-8D07-43BF-BD4F-5368E0C47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00" y="3109658"/>
                <a:ext cx="5251502" cy="7467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07C129-E3E4-4C63-B5EE-22F73B46610C}"/>
                  </a:ext>
                </a:extLst>
              </p:cNvPr>
              <p:cNvSpPr txBox="1"/>
              <p:nvPr/>
            </p:nvSpPr>
            <p:spPr>
              <a:xfrm>
                <a:off x="406400" y="4222484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b="0" i="0" dirty="0">
                    <a:solidFill>
                      <a:srgbClr val="323232"/>
                    </a:solidFill>
                    <a:effectLst/>
                    <a:latin typeface="__YSText_326579"/>
                  </a:rPr>
                  <a:t> — коэффициент регуляризации, </a:t>
                </a:r>
                <a:endParaRPr lang="en-US" b="0" i="0" dirty="0">
                  <a:solidFill>
                    <a:srgbClr val="323232"/>
                  </a:solidFill>
                  <a:effectLst/>
                  <a:latin typeface="__YSText_326579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lang="en-US" sz="1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b="0" i="0" dirty="0">
                    <a:solidFill>
                      <a:srgbClr val="323232"/>
                    </a:solidFill>
                    <a:effectLst/>
                    <a:latin typeface="KaTeX_Main"/>
                  </a:rPr>
                  <a:t>​</a:t>
                </a:r>
                <a:r>
                  <a:rPr lang="ru-RU" b="0" i="0" dirty="0">
                    <a:solidFill>
                      <a:srgbClr val="323232"/>
                    </a:solidFill>
                    <a:effectLst/>
                    <a:latin typeface="__YSText_326579"/>
                  </a:rPr>
                  <a:t> — предсказанные вероятности.</a:t>
                </a:r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07C129-E3E4-4C63-B5EE-22F73B46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4222484"/>
                <a:ext cx="6096000" cy="646331"/>
              </a:xfrm>
              <a:prstGeom prst="rect">
                <a:avLst/>
              </a:prstGeom>
              <a:blipFill>
                <a:blip r:embed="rId6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8172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69495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 через ограничение структуры модели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4FAC0A-0851-4ACF-8C88-98C7DB0988B0}"/>
              </a:ext>
            </a:extLst>
          </p:cNvPr>
          <p:cNvSpPr txBox="1"/>
          <p:nvPr/>
        </p:nvSpPr>
        <p:spPr>
          <a:xfrm>
            <a:off x="4940300" y="1995280"/>
            <a:ext cx="1885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Verdana" panose="020B0604030504040204" pitchFamily="34" charset="0"/>
                <a:ea typeface="Verdana" panose="020B0604030504040204" pitchFamily="34" charset="0"/>
              </a:rPr>
              <a:t>Техники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3FF696F8-C2A8-48D4-BFE4-E5F6FA2A8442}"/>
              </a:ext>
            </a:extLst>
          </p:cNvPr>
          <p:cNvSpPr/>
          <p:nvPr/>
        </p:nvSpPr>
        <p:spPr>
          <a:xfrm>
            <a:off x="1892300" y="3048000"/>
            <a:ext cx="2311400" cy="1181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Dropout</a:t>
            </a:r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D28EBF93-A7A1-4A8D-9247-08A998A676FD}"/>
              </a:ext>
            </a:extLst>
          </p:cNvPr>
          <p:cNvSpPr/>
          <p:nvPr/>
        </p:nvSpPr>
        <p:spPr>
          <a:xfrm>
            <a:off x="7988302" y="3048000"/>
            <a:ext cx="2311400" cy="1181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Batch normalization</a:t>
            </a:r>
            <a:endParaRPr lang="ru-RU" dirty="0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9CA65500-FE84-42D7-86CB-625458EF6B9C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3048000" y="2518500"/>
            <a:ext cx="2835275" cy="529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56C3D83E-6070-4117-A086-C2B0E8EC6849}"/>
              </a:ext>
            </a:extLst>
          </p:cNvPr>
          <p:cNvCxnSpPr>
            <a:stCxn id="2" idx="2"/>
            <a:endCxn id="11" idx="0"/>
          </p:cNvCxnSpPr>
          <p:nvPr/>
        </p:nvCxnSpPr>
        <p:spPr>
          <a:xfrm>
            <a:off x="5883275" y="2518500"/>
            <a:ext cx="3260727" cy="5295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464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69495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Dropout</a:t>
            </a:r>
            <a:endParaRPr lang="ru-RU"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D03BB14-C65B-43F9-9675-4C9D18F128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1221" y="2214541"/>
            <a:ext cx="7192379" cy="36866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6FA79C-B7BA-4CC9-8653-3062348CD885}"/>
                  </a:ext>
                </a:extLst>
              </p:cNvPr>
              <p:cNvSpPr txBox="1"/>
              <p:nvPr/>
            </p:nvSpPr>
            <p:spPr>
              <a:xfrm>
                <a:off x="524450" y="1524000"/>
                <a:ext cx="2035557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C6FA79C-B7BA-4CC9-8653-3062348CD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50" y="1524000"/>
                <a:ext cx="2035557" cy="375872"/>
              </a:xfrm>
              <a:prstGeom prst="rect">
                <a:avLst/>
              </a:prstGeom>
              <a:blipFill>
                <a:blip r:embed="rId4"/>
                <a:stretch>
                  <a:fillRect l="-1497" t="-3226" r="-1796" b="-322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D83E49-1B76-4BE2-B97E-8F0063BE3676}"/>
                  </a:ext>
                </a:extLst>
              </p:cNvPr>
              <p:cNvSpPr txBox="1"/>
              <p:nvPr/>
            </p:nvSpPr>
            <p:spPr>
              <a:xfrm>
                <a:off x="127000" y="2214541"/>
                <a:ext cx="4375149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𝑜𝑣𝑒𝑟𝑓𝑖𝑡𝑒𝑑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𝑠𝑖𝑔𝑛𝑎𝑙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𝑛𝑜𝑖𝑠𝑒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 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6D83E49-1B76-4BE2-B97E-8F0063BE3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" y="2214541"/>
                <a:ext cx="437514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A9D925-9741-4369-B526-3CDD4EFAA198}"/>
                  </a:ext>
                </a:extLst>
              </p:cNvPr>
              <p:cNvSpPr txBox="1"/>
              <p:nvPr/>
            </p:nvSpPr>
            <p:spPr>
              <a:xfrm>
                <a:off x="480000" y="3097712"/>
                <a:ext cx="3004797" cy="756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m:rPr>
                          <m:nor/>
                        </m:rPr>
                        <a:rPr lang="ru-RU"/>
                        <m:t>⊙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mask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A9D925-9741-4369-B526-3CDD4EFA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00" y="3097712"/>
                <a:ext cx="3004797" cy="7561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0B5BC1-8AC3-4B61-89DC-9AC6C004BD6D}"/>
                  </a:ext>
                </a:extLst>
              </p:cNvPr>
              <p:cNvSpPr txBox="1"/>
              <p:nvPr/>
            </p:nvSpPr>
            <p:spPr>
              <a:xfrm>
                <a:off x="411397" y="4204021"/>
                <a:ext cx="327795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323232"/>
                          </a:solidFill>
                          <a:effectLst/>
                          <a:latin typeface="Cambria Math" panose="02040503050406030204" pitchFamily="18" charset="0"/>
                        </a:rPr>
                        <m:t>𝑚𝑎𝑠</m:t>
                      </m:r>
                      <m:sSub>
                        <m:sSubPr>
                          <m:ctrlPr>
                            <a:rPr lang="ru-RU" sz="2000" b="0" i="1" dirty="0" smtClean="0">
                              <a:solidFill>
                                <a:srgbClr val="32323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32323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dirty="0" err="1" smtClean="0">
                              <a:solidFill>
                                <a:srgbClr val="323232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dirty="0">
                          <a:solidFill>
                            <a:srgbClr val="323232"/>
                          </a:solidFill>
                          <a:effectLst/>
                          <a:latin typeface="Cambria Math" panose="02040503050406030204" pitchFamily="18" charset="0"/>
                        </a:rPr>
                        <m:t>​∼</m:t>
                      </m:r>
                      <m:r>
                        <a:rPr lang="en-US" sz="2000" b="0" i="1" dirty="0">
                          <a:solidFill>
                            <a:srgbClr val="323232"/>
                          </a:solidFill>
                          <a:effectLst/>
                          <a:latin typeface="Cambria Math" panose="02040503050406030204" pitchFamily="18" charset="0"/>
                        </a:rPr>
                        <m:t>𝐵𝑒𝑟𝑛𝑜𝑢𝑙𝑙𝑖</m:t>
                      </m:r>
                      <m:r>
                        <a:rPr lang="en-US" sz="2000" b="0" i="1" dirty="0">
                          <a:solidFill>
                            <a:srgbClr val="323232"/>
                          </a:solidFill>
                          <a:effectLst/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000" b="0" i="1" dirty="0">
                          <a:solidFill>
                            <a:srgbClr val="323232"/>
                          </a:solidFill>
                          <a:effectLst/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dirty="0">
                          <a:solidFill>
                            <a:srgbClr val="323232"/>
                          </a:solidFill>
                          <a:effectLst/>
                          <a:latin typeface="Cambria Math" panose="02040503050406030204" pitchFamily="18" charset="0"/>
                        </a:rPr>
                        <m:t>).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90B5BC1-8AC3-4B61-89DC-9AC6C004B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97" y="4204021"/>
                <a:ext cx="3277953" cy="400110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525780-15D0-4542-A55E-DA585D488645}"/>
                  </a:ext>
                </a:extLst>
              </p:cNvPr>
              <p:cNvSpPr txBox="1"/>
              <p:nvPr/>
            </p:nvSpPr>
            <p:spPr>
              <a:xfrm>
                <a:off x="411397" y="4961007"/>
                <a:ext cx="3277953" cy="722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sz="2000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sSub>
                        <m:sSubPr>
                          <m:ctrlPr>
                            <a:rPr lang="ru-RU" sz="2000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dirty="0" smtClean="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  <m:r>
                        <a:rPr lang="en-US" sz="2000" b="0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nor/>
                        </m:rPr>
                        <a:rPr lang="ru-RU" sz="2000"/>
                        <m:t>⊙</m:t>
                      </m:r>
                      <m:r>
                        <m:rPr>
                          <m:nor/>
                        </m:rPr>
                        <a:rPr lang="en-US" sz="2000"/>
                        <m:t> </m:t>
                      </m:r>
                      <m:r>
                        <m:rPr>
                          <m:nor/>
                        </m:rPr>
                        <a:rPr lang="en-US" sz="2000"/>
                        <m:t>mask</m:t>
                      </m:r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2525780-15D0-4542-A55E-DA585D488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97" y="4961007"/>
                <a:ext cx="3277953" cy="7223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789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69495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Batch normalization</a:t>
            </a:r>
            <a:endParaRPr lang="ru-RU"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704C2-CAC8-4D10-B9B6-F9FA58A187BB}"/>
              </a:ext>
            </a:extLst>
          </p:cNvPr>
          <p:cNvSpPr txBox="1"/>
          <p:nvPr/>
        </p:nvSpPr>
        <p:spPr>
          <a:xfrm>
            <a:off x="479998" y="5734948"/>
            <a:ext cx="4174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hlinkClick r:id="rId3"/>
              </a:rPr>
              <a:t>Статья 2018</a:t>
            </a:r>
            <a:endParaRPr lang="en-US" dirty="0"/>
          </a:p>
          <a:p>
            <a:r>
              <a:rPr lang="ru-RU" dirty="0">
                <a:hlinkClick r:id="rId4"/>
              </a:rPr>
              <a:t>Статья 2015</a:t>
            </a:r>
            <a:endParaRPr lang="ru-RU" dirty="0"/>
          </a:p>
          <a:p>
            <a:r>
              <a:rPr lang="ru-RU" dirty="0">
                <a:hlinkClick r:id="rId5"/>
              </a:rPr>
              <a:t>Статья</a:t>
            </a:r>
            <a:r>
              <a:rPr lang="ru-RU" dirty="0"/>
              <a:t> про </a:t>
            </a:r>
            <a:r>
              <a:rPr lang="en-US" dirty="0"/>
              <a:t>backprop </a:t>
            </a:r>
            <a:r>
              <a:rPr lang="ru-RU" dirty="0"/>
              <a:t>в </a:t>
            </a:r>
            <a:r>
              <a:rPr lang="en-US" dirty="0"/>
              <a:t>batch norm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71C2A3-CF8B-4AAF-A5AA-28623880195F}"/>
              </a:ext>
            </a:extLst>
          </p:cNvPr>
          <p:cNvSpPr txBox="1"/>
          <p:nvPr/>
        </p:nvSpPr>
        <p:spPr>
          <a:xfrm>
            <a:off x="480000" y="1011535"/>
            <a:ext cx="5298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32323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C</a:t>
            </a:r>
            <a:r>
              <a:rPr lang="ru-RU" b="0" i="0" dirty="0" err="1">
                <a:solidFill>
                  <a:srgbClr val="32323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лой</a:t>
            </a:r>
            <a:r>
              <a:rPr lang="ru-RU" b="0" i="0" dirty="0">
                <a:solidFill>
                  <a:srgbClr val="32323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  <a:r>
              <a:rPr lang="ru-RU" b="1" dirty="0" err="1">
                <a:solidFill>
                  <a:srgbClr val="32323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batch</a:t>
            </a:r>
            <a:r>
              <a:rPr lang="ru-RU" b="1" dirty="0">
                <a:solidFill>
                  <a:srgbClr val="32323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b="1" dirty="0" err="1">
                <a:solidFill>
                  <a:srgbClr val="32323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normalization</a:t>
            </a:r>
            <a:r>
              <a:rPr lang="ru-RU" b="0" i="0" dirty="0">
                <a:solidFill>
                  <a:srgbClr val="32323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на котором текущий </a:t>
            </a:r>
            <a:r>
              <a:rPr lang="ru-RU" b="0" i="0" dirty="0" err="1">
                <a:solidFill>
                  <a:srgbClr val="32323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батч</a:t>
            </a:r>
            <a:r>
              <a:rPr lang="ru-RU" b="0" i="0" dirty="0">
                <a:solidFill>
                  <a:srgbClr val="323232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приводится к нулевому среднему и единичной дисперсии: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2B1A3B-0BF1-4F77-8E0C-F8173CD4F0D8}"/>
                  </a:ext>
                </a:extLst>
              </p:cNvPr>
              <p:cNvSpPr txBox="1"/>
              <p:nvPr/>
            </p:nvSpPr>
            <p:spPr>
              <a:xfrm>
                <a:off x="1009650" y="2048649"/>
                <a:ext cx="3371850" cy="700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 ​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2B1A3B-0BF1-4F77-8E0C-F8173CD4F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650" y="2048649"/>
                <a:ext cx="3371850" cy="700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7DF188-3655-4412-A671-3CB988ADA739}"/>
                  </a:ext>
                </a:extLst>
              </p:cNvPr>
              <p:cNvSpPr txBox="1"/>
              <p:nvPr/>
            </p:nvSpPr>
            <p:spPr>
              <a:xfrm>
                <a:off x="480000" y="2863009"/>
                <a:ext cx="6096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b="0" i="0" dirty="0">
                    <a:solidFill>
                      <a:srgbClr val="323232"/>
                    </a:solidFill>
                    <a:effectLst/>
                    <a:latin typeface="__YSText_326579"/>
                  </a:rPr>
                  <a:t>где</a:t>
                </a:r>
                <a:endParaRPr lang="en-US" b="0" i="0" dirty="0">
                  <a:solidFill>
                    <a:srgbClr val="323232"/>
                  </a:solidFill>
                  <a:effectLst/>
                  <a:latin typeface="__YSText_326579"/>
                </a:endParaRPr>
              </a:p>
              <a:p>
                <a:r>
                  <a:rPr lang="en-US" b="0" dirty="0">
                    <a:solidFill>
                      <a:srgbClr val="323232"/>
                    </a:solidFill>
                    <a:effectLst/>
                  </a:rPr>
                  <a:t>- </a:t>
                </a:r>
                <a14:m>
                  <m:oMath xmlns:m="http://schemas.openxmlformats.org/officeDocument/2006/math">
                    <m:r>
                      <a:rPr lang="ru-RU" b="0" i="1" dirty="0" smtClean="0">
                        <a:solidFill>
                          <a:srgbClr val="323232"/>
                        </a:solidFill>
                        <a:effectLst/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b="0" i="0" dirty="0">
                    <a:solidFill>
                      <a:srgbClr val="323232"/>
                    </a:solidFill>
                    <a:effectLst/>
                    <a:latin typeface="__YSText_326579"/>
                  </a:rPr>
                  <a:t> и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32323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dirty="0" smtClean="0">
                            <a:solidFill>
                              <a:srgbClr val="32323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ru-RU" b="0" i="1" dirty="0" smtClean="0">
                            <a:solidFill>
                              <a:srgbClr val="323232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b="0" i="0" dirty="0">
                    <a:solidFill>
                      <a:srgbClr val="323232"/>
                    </a:solidFill>
                    <a:effectLst/>
                    <a:latin typeface="__YSText_326579"/>
                  </a:rPr>
                  <a:t> — среднее и дисперсия признаков по обрабатываемому </a:t>
                </a:r>
                <a:r>
                  <a:rPr lang="ru-RU" b="0" i="0" dirty="0" err="1">
                    <a:solidFill>
                      <a:srgbClr val="323232"/>
                    </a:solidFill>
                    <a:effectLst/>
                    <a:latin typeface="__YSText_326579"/>
                  </a:rPr>
                  <a:t>батчу</a:t>
                </a:r>
                <a:r>
                  <a:rPr lang="ru-RU" b="0" i="0" dirty="0">
                    <a:solidFill>
                      <a:srgbClr val="323232"/>
                    </a:solidFill>
                    <a:effectLst/>
                    <a:latin typeface="__YSText_326579"/>
                  </a:rPr>
                  <a:t>,</a:t>
                </a:r>
                <a:endParaRPr lang="en-US" b="0" i="0" dirty="0">
                  <a:solidFill>
                    <a:srgbClr val="323232"/>
                  </a:solidFill>
                  <a:effectLst/>
                  <a:latin typeface="__YSText_326579"/>
                </a:endParaRPr>
              </a:p>
              <a:p>
                <a:r>
                  <a:rPr lang="en-US" dirty="0">
                    <a:solidFill>
                      <a:srgbClr val="323232"/>
                    </a:solidFill>
                  </a:rPr>
                  <a:t>- </a:t>
                </a:r>
                <a14:m>
                  <m:oMath xmlns:m="http://schemas.openxmlformats.org/officeDocument/2006/math">
                    <m:r>
                      <a:rPr lang="ru-RU" b="0" i="1" dirty="0" smtClean="0">
                        <a:solidFill>
                          <a:srgbClr val="323232"/>
                        </a:solidFill>
                        <a:effectLst/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b="0" i="0" dirty="0">
                    <a:solidFill>
                      <a:srgbClr val="323232"/>
                    </a:solidFill>
                    <a:effectLst/>
                    <a:latin typeface="__YSText_326579"/>
                  </a:rPr>
                  <a:t> — </a:t>
                </a:r>
                <a:r>
                  <a:rPr lang="ru-RU" b="0" i="0" dirty="0" err="1">
                    <a:solidFill>
                      <a:srgbClr val="323232"/>
                    </a:solidFill>
                    <a:effectLst/>
                    <a:latin typeface="__YSText_326579"/>
                  </a:rPr>
                  <a:t>гиперпараметр</a:t>
                </a:r>
                <a:r>
                  <a:rPr lang="ru-RU" b="0" i="0" dirty="0">
                    <a:solidFill>
                      <a:srgbClr val="323232"/>
                    </a:solidFill>
                    <a:effectLst/>
                    <a:latin typeface="__YSText_326579"/>
                  </a:rPr>
                  <a:t> слоя,</a:t>
                </a:r>
                <a:endParaRPr lang="ru-RU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7DF188-3655-4412-A671-3CB988ADA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00" y="2863009"/>
                <a:ext cx="6096000" cy="1200329"/>
              </a:xfrm>
              <a:prstGeom prst="rect">
                <a:avLst/>
              </a:prstGeom>
              <a:blipFill>
                <a:blip r:embed="rId7"/>
                <a:stretch>
                  <a:fillRect l="-900" t="-3046" b="-71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AB36C6-C6CC-4B1A-9117-FAFA6666199C}"/>
                  </a:ext>
                </a:extLst>
              </p:cNvPr>
              <p:cNvSpPr txBox="1"/>
              <p:nvPr/>
            </p:nvSpPr>
            <p:spPr>
              <a:xfrm>
                <a:off x="480000" y="4222750"/>
                <a:ext cx="2043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AB36C6-C6CC-4B1A-9117-FAFA66661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00" y="4222750"/>
                <a:ext cx="2043445" cy="276999"/>
              </a:xfrm>
              <a:prstGeom prst="rect">
                <a:avLst/>
              </a:prstGeom>
              <a:blipFill>
                <a:blip r:embed="rId8"/>
                <a:stretch>
                  <a:fillRect l="-2388" t="-4444" r="-3881" b="-3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6B4F7E-0AFF-4F7D-A1F7-F040F25F7629}"/>
                  </a:ext>
                </a:extLst>
              </p:cNvPr>
              <p:cNvSpPr txBox="1"/>
              <p:nvPr/>
            </p:nvSpPr>
            <p:spPr>
              <a:xfrm>
                <a:off x="479999" y="4714483"/>
                <a:ext cx="2241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6B4F7E-0AFF-4F7D-A1F7-F040F25F7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99" y="4714483"/>
                <a:ext cx="2241255" cy="276999"/>
              </a:xfrm>
              <a:prstGeom prst="rect">
                <a:avLst/>
              </a:prstGeom>
              <a:blipFill>
                <a:blip r:embed="rId9"/>
                <a:stretch>
                  <a:fillRect l="-1090" t="-4348" r="-3542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C63502-4C1D-44E3-8F71-D5E578E03440}"/>
                  </a:ext>
                </a:extLst>
              </p:cNvPr>
              <p:cNvSpPr txBox="1"/>
              <p:nvPr/>
            </p:nvSpPr>
            <p:spPr>
              <a:xfrm>
                <a:off x="5975350" y="1011535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buFont typeface="+mj-lt"/>
                  <a:buAutoNum type="arabicPeriod" startAt="2"/>
                </a:pPr>
                <a:r>
                  <a:rPr lang="en-US" b="0" i="0" dirty="0">
                    <a:solidFill>
                      <a:srgbClr val="323232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b="0" i="0" dirty="0">
                    <a:solidFill>
                      <a:srgbClr val="323232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Слой </a:t>
                </a:r>
                <a:r>
                  <a:rPr lang="ru-RU" b="1" dirty="0" err="1">
                    <a:solidFill>
                      <a:srgbClr val="323232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channelwise</a:t>
                </a:r>
                <a:r>
                  <a:rPr lang="ru-RU" b="1" dirty="0">
                    <a:solidFill>
                      <a:srgbClr val="323232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 </a:t>
                </a:r>
                <a:r>
                  <a:rPr lang="ru-RU" b="1" dirty="0" err="1">
                    <a:solidFill>
                      <a:srgbClr val="323232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scaling</a:t>
                </a:r>
                <a:r>
                  <a:rPr lang="ru-RU" b="0" i="0" dirty="0">
                    <a:solidFill>
                      <a:srgbClr val="323232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, который позволяет выучить оптимальное шкалирование для всех признаков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</m:e>
                      <m:sup>
                        <m:r>
                          <a:rPr lang="en-US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𝑘</m:t>
                        </m:r>
                        <m:r>
                          <a:rPr lang="en-US" i="1" dirty="0" smtClean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+2</m:t>
                        </m:r>
                      </m:sup>
                    </m:sSup>
                  </m:oMath>
                </a14:m>
                <a:r>
                  <a:rPr lang="ru-RU" b="0" i="0" dirty="0">
                    <a:solidFill>
                      <a:srgbClr val="323232"/>
                    </a:solidFill>
                    <a:effectLst/>
                    <a:latin typeface="Verdana" panose="020B0604030504040204" pitchFamily="34" charset="0"/>
                    <a:ea typeface="Verdana" panose="020B0604030504040204" pitchFamily="34" charset="0"/>
                  </a:rPr>
                  <a:t>: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C63502-4C1D-44E3-8F71-D5E578E03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350" y="1011535"/>
                <a:ext cx="6096000" cy="923330"/>
              </a:xfrm>
              <a:prstGeom prst="rect">
                <a:avLst/>
              </a:prstGeom>
              <a:blipFill>
                <a:blip r:embed="rId10"/>
                <a:stretch>
                  <a:fillRect l="-800" t="-3974" b="-993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E35264-87BA-4D13-AD89-314AD60CB210}"/>
                  </a:ext>
                </a:extLst>
              </p:cNvPr>
              <p:cNvSpPr txBox="1"/>
              <p:nvPr/>
            </p:nvSpPr>
            <p:spPr>
              <a:xfrm>
                <a:off x="6699250" y="2211802"/>
                <a:ext cx="313690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</m:e>
                        <m:sup>
                          <m:r>
                            <a:rPr lang="en-US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𝑘</m:t>
                          </m:r>
                          <m:r>
                            <a:rPr lang="en-US" i="1" dirty="0" smtClean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+2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=</m:t>
                      </m:r>
                      <m:r>
                        <a:rPr lang="el-GR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𝛽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𝑋</m:t>
                          </m:r>
                        </m:e>
                        <m:sup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𝑘</m:t>
                          </m:r>
                          <m:r>
                            <a:rPr lang="en-US" i="1" dirty="0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Verdana" panose="020B0604030504040204" pitchFamily="34" charset="0"/>
                            </a:rPr>
                            <m:t>+1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+</m:t>
                      </m:r>
                      <m:r>
                        <a:rPr lang="el-GR" i="1" dirty="0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Verdana" panose="020B0604030504040204" pitchFamily="34" charset="0"/>
                        </a:rPr>
                        <m:t>𝛾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E35264-87BA-4D13-AD89-314AD60C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0" y="2211802"/>
                <a:ext cx="3136900" cy="374270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C84B76-EA29-48A8-9B8B-B75B6BDFB7DE}"/>
                  </a:ext>
                </a:extLst>
              </p:cNvPr>
              <p:cNvSpPr txBox="1"/>
              <p:nvPr/>
            </p:nvSpPr>
            <p:spPr>
              <a:xfrm>
                <a:off x="5778500" y="2863009"/>
                <a:ext cx="60960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b="0" i="0" dirty="0">
                    <a:solidFill>
                      <a:srgbClr val="323232"/>
                    </a:solidFill>
                    <a:effectLst/>
                    <a:latin typeface="__YSText_326579"/>
                  </a:rPr>
                  <a:t>где </a:t>
                </a:r>
                <a:endParaRPr lang="en-US" b="0" i="0" dirty="0">
                  <a:solidFill>
                    <a:srgbClr val="323232"/>
                  </a:solidFill>
                  <a:effectLst/>
                  <a:latin typeface="__YSText_326579"/>
                </a:endParaRPr>
              </a:p>
              <a:p>
                <a:r>
                  <a:rPr lang="en-US" dirty="0">
                    <a:solidFill>
                      <a:srgbClr val="323232"/>
                    </a:solidFill>
                    <a:latin typeface="__YSText_326579"/>
                  </a:rPr>
                  <a:t>- </a:t>
                </a:r>
                <a14:m>
                  <m:oMath xmlns:m="http://schemas.openxmlformats.org/officeDocument/2006/math">
                    <m:r>
                      <a:rPr lang="ru-RU" b="0" i="1" dirty="0" smtClean="0">
                        <a:solidFill>
                          <a:srgbClr val="323232"/>
                        </a:solidFill>
                        <a:effectLst/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b="0" i="0" dirty="0">
                    <a:solidFill>
                      <a:srgbClr val="323232"/>
                    </a:solidFill>
                    <a:effectLst/>
                    <a:latin typeface="__YSText_326579"/>
                  </a:rPr>
                  <a:t> и </a:t>
                </a:r>
                <a14:m>
                  <m:oMath xmlns:m="http://schemas.openxmlformats.org/officeDocument/2006/math">
                    <m:r>
                      <a:rPr lang="ru-RU" b="0" i="1" dirty="0" smtClean="0">
                        <a:solidFill>
                          <a:srgbClr val="323232"/>
                        </a:solidFill>
                        <a:effectLst/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b="0" i="0" dirty="0">
                    <a:solidFill>
                      <a:srgbClr val="323232"/>
                    </a:solidFill>
                    <a:effectLst/>
                    <a:latin typeface="__YSText_326579"/>
                  </a:rPr>
                  <a:t> — обучаемые параметры, позволяющие настраивать в ходе обучения оптимальные значения матожидания и дисперсии выходного слоя </a:t>
                </a:r>
                <a:r>
                  <a:rPr lang="en-US" dirty="0">
                    <a:solidFill>
                      <a:srgbClr val="323232"/>
                    </a:solidFill>
                    <a:ea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𝑘</m:t>
                        </m:r>
                        <m:r>
                          <a:rPr lang="en-US" i="1" dirty="0">
                            <a:solidFill>
                              <a:srgbClr val="323232"/>
                            </a:solidFill>
                            <a:latin typeface="Cambria Math" panose="02040503050406030204" pitchFamily="18" charset="0"/>
                            <a:ea typeface="Verdana" panose="020B0604030504040204" pitchFamily="34" charset="0"/>
                          </a:rPr>
                          <m:t>+2</m:t>
                        </m:r>
                      </m:sup>
                    </m:sSup>
                  </m:oMath>
                </a14:m>
                <a:r>
                  <a:rPr lang="ru-RU" b="0" i="0" dirty="0">
                    <a:solidFill>
                      <a:srgbClr val="323232"/>
                    </a:solidFill>
                    <a:effectLst/>
                    <a:latin typeface="__YSText_326579"/>
                  </a:rPr>
                  <a:t>.</a:t>
                </a:r>
                <a:endParaRPr lang="ru-RU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0C84B76-EA29-48A8-9B8B-B75B6BDFB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8500" y="2863009"/>
                <a:ext cx="6096000" cy="1200329"/>
              </a:xfrm>
              <a:prstGeom prst="rect">
                <a:avLst/>
              </a:prstGeom>
              <a:blipFill>
                <a:blip r:embed="rId12"/>
                <a:stretch>
                  <a:fillRect l="-900" t="-3046" r="-1100" b="-76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E9DC5E9-2880-4389-822A-E5B7E8604AFF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99150" y="4144623"/>
            <a:ext cx="5918200" cy="24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79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49556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Регуляризация через изменение данных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1B400C-34EE-4138-9775-EBB4BBE4C28D}"/>
                  </a:ext>
                </a:extLst>
              </p:cNvPr>
              <p:cNvSpPr txBox="1"/>
              <p:nvPr/>
            </p:nvSpPr>
            <p:spPr>
              <a:xfrm>
                <a:off x="565150" y="1746250"/>
                <a:ext cx="4677947" cy="350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𝒘𝒊𝒕𝒉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𝒓𝒆𝒈𝒖𝒍𝒂𝒓𝒊𝒛𝒂𝒕𝒊𝒐𝒏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𝒐𝒓𝒊𝒈𝒊𝒏𝒂𝒍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∣∣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∣</m:t>
                      </m:r>
                      <m:sSup>
                        <m:sSup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∣</m:t>
                          </m:r>
                        </m:e>
                        <m:sup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ru-RU" sz="20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1B400C-34EE-4138-9775-EBB4BBE4C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0" y="1746250"/>
                <a:ext cx="4677947" cy="350994"/>
              </a:xfrm>
              <a:prstGeom prst="rect">
                <a:avLst/>
              </a:prstGeom>
              <a:blipFill>
                <a:blip r:embed="rId3"/>
                <a:stretch>
                  <a:fillRect l="-913" r="-261" b="-275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C23BB7-8FFD-426B-AE69-87BC07E2E021}"/>
                  </a:ext>
                </a:extLst>
              </p:cNvPr>
              <p:cNvSpPr txBox="1"/>
              <p:nvPr/>
            </p:nvSpPr>
            <p:spPr>
              <a:xfrm>
                <a:off x="565150" y="2552700"/>
                <a:ext cx="11928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(0;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C23BB7-8FFD-426B-AE69-87BC07E2E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0" y="2552700"/>
                <a:ext cx="1192891" cy="276999"/>
              </a:xfrm>
              <a:prstGeom prst="rect">
                <a:avLst/>
              </a:prstGeom>
              <a:blipFill>
                <a:blip r:embed="rId4"/>
                <a:stretch>
                  <a:fillRect l="-3590" t="-26667" r="-6154" b="-3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6E9876-8D07-43BF-BD4F-5368E0C47235}"/>
                  </a:ext>
                </a:extLst>
              </p:cNvPr>
              <p:cNvSpPr txBox="1"/>
              <p:nvPr/>
            </p:nvSpPr>
            <p:spPr>
              <a:xfrm>
                <a:off x="480000" y="3109658"/>
                <a:ext cx="5251502" cy="7467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𝒘𝒊𝒕𝒉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𝒓𝒆𝒈𝒖𝒍𝒂𝒓𝒊𝒛𝒂𝒕𝒊𝒐𝒏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𝒐𝒓𝒊𝒈𝒊𝒏𝒂𝒍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𝒍𝒐𝒈</m:t>
                          </m:r>
                          <m:sSub>
                            <m:sSub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ru-RU" sz="2000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6E9876-8D07-43BF-BD4F-5368E0C47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00" y="3109658"/>
                <a:ext cx="5251502" cy="7467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07C129-E3E4-4C63-B5EE-22F73B46610C}"/>
                  </a:ext>
                </a:extLst>
              </p:cNvPr>
              <p:cNvSpPr txBox="1"/>
              <p:nvPr/>
            </p:nvSpPr>
            <p:spPr>
              <a:xfrm>
                <a:off x="406400" y="4222484"/>
                <a:ext cx="6096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b="0" i="0" dirty="0">
                    <a:solidFill>
                      <a:srgbClr val="323232"/>
                    </a:solidFill>
                    <a:effectLst/>
                    <a:latin typeface="__YSText_326579"/>
                  </a:rPr>
                  <a:t> — коэффициент регуляризации, </a:t>
                </a:r>
                <a:endParaRPr lang="en-US" b="0" i="0" dirty="0">
                  <a:solidFill>
                    <a:srgbClr val="323232"/>
                  </a:solidFill>
                  <a:effectLst/>
                  <a:latin typeface="__YSText_326579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acc>
                    <m:r>
                      <a:rPr lang="en-US" sz="1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b="0" i="0" dirty="0">
                    <a:solidFill>
                      <a:srgbClr val="323232"/>
                    </a:solidFill>
                    <a:effectLst/>
                    <a:latin typeface="KaTeX_Main"/>
                  </a:rPr>
                  <a:t>​</a:t>
                </a:r>
                <a:r>
                  <a:rPr lang="ru-RU" b="0" i="0" dirty="0">
                    <a:solidFill>
                      <a:srgbClr val="323232"/>
                    </a:solidFill>
                    <a:effectLst/>
                    <a:latin typeface="__YSText_326579"/>
                  </a:rPr>
                  <a:t> — предсказанные вероятности.</a:t>
                </a:r>
                <a:endParaRPr lang="ru-RU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407C129-E3E4-4C63-B5EE-22F73B466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4222484"/>
                <a:ext cx="6096000" cy="646331"/>
              </a:xfrm>
              <a:prstGeom prst="rect">
                <a:avLst/>
              </a:prstGeom>
              <a:blipFill>
                <a:blip r:embed="rId6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4362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28"/>
          <p:cNvSpPr txBox="1">
            <a:spLocks noGrp="1"/>
          </p:cNvSpPr>
          <p:nvPr>
            <p:ph type="title"/>
          </p:nvPr>
        </p:nvSpPr>
        <p:spPr>
          <a:xfrm>
            <a:off x="279267" y="234300"/>
            <a:ext cx="8240000" cy="25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ru"/>
              <a:t>Спасибо </a:t>
            </a:r>
            <a:endParaRPr/>
          </a:p>
          <a:p>
            <a:r>
              <a:rPr lang="ru"/>
              <a:t>за внимание!</a:t>
            </a:r>
            <a:endParaRPr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C550ACE-0CEE-44E2-9107-E3C511DB23D2}"/>
              </a:ext>
            </a:extLst>
          </p:cNvPr>
          <p:cNvSpPr/>
          <p:nvPr/>
        </p:nvSpPr>
        <p:spPr>
          <a:xfrm>
            <a:off x="8172450" y="328613"/>
            <a:ext cx="1614488" cy="671512"/>
          </a:xfrm>
          <a:prstGeom prst="rect">
            <a:avLst/>
          </a:prstGeom>
          <a:solidFill>
            <a:srgbClr val="B4E915"/>
          </a:solidFill>
          <a:ln>
            <a:solidFill>
              <a:srgbClr val="B4E9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167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Основа (</a:t>
            </a:r>
            <a:r>
              <a:rPr lang="ru-RU" sz="3200" dirty="0" err="1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логрег</a:t>
            </a:r>
            <a:r>
              <a:rPr lang="en-US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487C7-4A81-4E00-8BFC-93A957DDE689}"/>
              </a:ext>
            </a:extLst>
          </p:cNvPr>
          <p:cNvSpPr txBox="1"/>
          <p:nvPr/>
        </p:nvSpPr>
        <p:spPr>
          <a:xfrm>
            <a:off x="729450" y="6000749"/>
            <a:ext cx="239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hlinkClick r:id="rId3"/>
              </a:rPr>
              <a:t>Хабр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6978-8412-49D3-853B-F39D17B5CD08}"/>
              </a:ext>
            </a:extLst>
          </p:cNvPr>
          <p:cNvSpPr txBox="1"/>
          <p:nvPr/>
        </p:nvSpPr>
        <p:spPr>
          <a:xfrm>
            <a:off x="480000" y="1173537"/>
            <a:ext cx="52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5CBE3F-B0AC-4FCD-BE15-D713301CB7D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3300" y="1295489"/>
            <a:ext cx="4293641" cy="2543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40707A-0AC6-4D51-A787-F665CF0CE99D}"/>
              </a:ext>
            </a:extLst>
          </p:cNvPr>
          <p:cNvSpPr txBox="1"/>
          <p:nvPr/>
        </p:nvSpPr>
        <p:spPr>
          <a:xfrm>
            <a:off x="368300" y="2205117"/>
            <a:ext cx="42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X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B3252D-B91B-4337-A9A8-60D66345FD4E}"/>
              </a:ext>
            </a:extLst>
          </p:cNvPr>
          <p:cNvSpPr txBox="1"/>
          <p:nvPr/>
        </p:nvSpPr>
        <p:spPr>
          <a:xfrm>
            <a:off x="1654176" y="2199817"/>
            <a:ext cx="138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Verdana" panose="020B0604030504040204" pitchFamily="34" charset="0"/>
                <a:ea typeface="Verdana" panose="020B0604030504040204" pitchFamily="34" charset="0"/>
              </a:rPr>
              <a:t>Wx</a:t>
            </a: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 + b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9BDF1-F1CE-4E50-BB4B-53AEAD827C7F}"/>
              </a:ext>
            </a:extLst>
          </p:cNvPr>
          <p:cNvSpPr txBox="1"/>
          <p:nvPr/>
        </p:nvSpPr>
        <p:spPr>
          <a:xfrm>
            <a:off x="8846590" y="2199817"/>
            <a:ext cx="976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P(y)</a:t>
            </a:r>
            <a:endParaRPr lang="ru-RU" sz="2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0388716-6B68-4E30-8ECB-A8220947723F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793750" y="2430650"/>
            <a:ext cx="860426" cy="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A7271C5-43C1-4E2B-B0A9-4858F76B19A2}"/>
              </a:ext>
            </a:extLst>
          </p:cNvPr>
          <p:cNvCxnSpPr>
            <a:cxnSpLocks/>
          </p:cNvCxnSpPr>
          <p:nvPr/>
        </p:nvCxnSpPr>
        <p:spPr>
          <a:xfrm>
            <a:off x="2908300" y="2430650"/>
            <a:ext cx="812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C2A5242-9C7C-4AEB-8CD3-0420F45553E6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543800" y="2430649"/>
            <a:ext cx="13027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3EFF48-CBC1-4000-8986-D739D7113425}"/>
                  </a:ext>
                </a:extLst>
              </p:cNvPr>
              <p:cNvSpPr txBox="1"/>
              <p:nvPr/>
            </p:nvSpPr>
            <p:spPr>
              <a:xfrm>
                <a:off x="3230657" y="4726409"/>
                <a:ext cx="5072286" cy="672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𝑙𝑜𝑔𝑃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63EFF48-CBC1-4000-8986-D739D7113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657" y="4726409"/>
                <a:ext cx="5072286" cy="672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802086-C2CD-4A9B-8A00-0719C6EB0B17}"/>
                  </a:ext>
                </a:extLst>
              </p:cNvPr>
              <p:cNvSpPr txBox="1"/>
              <p:nvPr/>
            </p:nvSpPr>
            <p:spPr>
              <a:xfrm>
                <a:off x="4731676" y="4219717"/>
                <a:ext cx="2070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802086-C2CD-4A9B-8A00-0719C6EB0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1676" y="4219717"/>
                <a:ext cx="2070247" cy="276999"/>
              </a:xfrm>
              <a:prstGeom prst="rect">
                <a:avLst/>
              </a:prstGeom>
              <a:blipFill>
                <a:blip r:embed="rId6"/>
                <a:stretch>
                  <a:fillRect l="-2059" t="-2174" r="-3529" b="-326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368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859415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Проблема: нелинейные зависимости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6978-8412-49D3-853B-F39D17B5CD08}"/>
              </a:ext>
            </a:extLst>
          </p:cNvPr>
          <p:cNvSpPr txBox="1"/>
          <p:nvPr/>
        </p:nvSpPr>
        <p:spPr>
          <a:xfrm>
            <a:off x="480000" y="1173537"/>
            <a:ext cx="52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0C2CFC-90A7-497D-B8C8-94190D8C322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5209" y="1173537"/>
            <a:ext cx="7048056" cy="376908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70F310-3712-4150-BAF2-3D7FE5ECF4AC}"/>
              </a:ext>
            </a:extLst>
          </p:cNvPr>
          <p:cNvSpPr txBox="1"/>
          <p:nvPr/>
        </p:nvSpPr>
        <p:spPr>
          <a:xfrm>
            <a:off x="0" y="171123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Логистическая регрессия (в общем случае линейная модель) требует продуманного выделения признаков, чтобы показывать хорошие результаты.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А выделение признаков — это настоящее искусство.</a:t>
            </a:r>
          </a:p>
        </p:txBody>
      </p:sp>
    </p:spTree>
    <p:extLst>
      <p:ext uri="{BB962C8B-B14F-4D97-AF65-F5344CB8AC3E}">
        <p14:creationId xmlns:p14="http://schemas.microsoft.com/office/powerpoint/2010/main" val="372478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859415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Классический </a:t>
            </a:r>
            <a:r>
              <a:rPr lang="ru-RU" sz="3200" dirty="0" err="1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пайплайн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6978-8412-49D3-853B-F39D17B5CD08}"/>
              </a:ext>
            </a:extLst>
          </p:cNvPr>
          <p:cNvSpPr txBox="1"/>
          <p:nvPr/>
        </p:nvSpPr>
        <p:spPr>
          <a:xfrm>
            <a:off x="480000" y="1173537"/>
            <a:ext cx="52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E4CD8735-4860-42F8-8D26-F37792586E58}"/>
              </a:ext>
            </a:extLst>
          </p:cNvPr>
          <p:cNvSpPr/>
          <p:nvPr/>
        </p:nvSpPr>
        <p:spPr>
          <a:xfrm>
            <a:off x="4682037" y="2816225"/>
            <a:ext cx="1149350" cy="16764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</a:t>
            </a:r>
          </a:p>
          <a:p>
            <a:pPr algn="ctr"/>
            <a:r>
              <a:rPr lang="en-US" dirty="0"/>
              <a:t>Extractor</a:t>
            </a:r>
          </a:p>
          <a:p>
            <a:pPr algn="ctr"/>
            <a:r>
              <a:rPr lang="en-US" dirty="0"/>
              <a:t>(manual)</a:t>
            </a:r>
            <a:endParaRPr lang="ru-RU" dirty="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85BC5A5-8D54-48B5-84FC-7C3325D726CA}"/>
              </a:ext>
            </a:extLst>
          </p:cNvPr>
          <p:cNvSpPr/>
          <p:nvPr/>
        </p:nvSpPr>
        <p:spPr>
          <a:xfrm>
            <a:off x="6582775" y="2816225"/>
            <a:ext cx="1149350" cy="16764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Classifier</a:t>
            </a:r>
          </a:p>
          <a:p>
            <a:pPr algn="ctr"/>
            <a:r>
              <a:rPr lang="el-GR" dirty="0"/>
              <a:t>θ</a:t>
            </a:r>
            <a:r>
              <a:rPr lang="ru-RU" dirty="0"/>
              <a:t>1</a:t>
            </a:r>
            <a:r>
              <a:rPr lang="en-US" dirty="0"/>
              <a:t>~{</a:t>
            </a:r>
            <a:r>
              <a:rPr lang="en-US" dirty="0" err="1"/>
              <a:t>W,b</a:t>
            </a:r>
            <a:r>
              <a:rPr lang="en-US" dirty="0"/>
              <a:t>}</a:t>
            </a:r>
            <a:endParaRPr lang="ru-RU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898E3F2-983B-48DC-820C-D5BE5144542A}"/>
              </a:ext>
            </a:extLst>
          </p:cNvPr>
          <p:cNvSpPr/>
          <p:nvPr/>
        </p:nvSpPr>
        <p:spPr>
          <a:xfrm>
            <a:off x="8483512" y="3289300"/>
            <a:ext cx="1206587" cy="7302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  <a:endParaRPr lang="ru-RU" dirty="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C8D6236-4C60-45F9-9A2C-091C5E0D4381}"/>
              </a:ext>
            </a:extLst>
          </p:cNvPr>
          <p:cNvSpPr/>
          <p:nvPr/>
        </p:nvSpPr>
        <p:spPr>
          <a:xfrm>
            <a:off x="2724062" y="3289300"/>
            <a:ext cx="1206587" cy="7302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ru-RU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81C4E404-BCD0-4681-A655-2B1A9E4541E5}"/>
              </a:ext>
            </a:extLst>
          </p:cNvPr>
          <p:cNvCxnSpPr>
            <a:stCxn id="10" idx="3"/>
            <a:endCxn id="3" idx="1"/>
          </p:cNvCxnSpPr>
          <p:nvPr/>
        </p:nvCxnSpPr>
        <p:spPr>
          <a:xfrm>
            <a:off x="3930649" y="3654425"/>
            <a:ext cx="751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8BA667C7-818C-4C0D-804F-A4CFFD815B4C}"/>
              </a:ext>
            </a:extLst>
          </p:cNvPr>
          <p:cNvCxnSpPr/>
          <p:nvPr/>
        </p:nvCxnSpPr>
        <p:spPr>
          <a:xfrm>
            <a:off x="5831387" y="3654425"/>
            <a:ext cx="751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AD785CCF-F3DF-4DBD-B860-3C76A45EDC60}"/>
              </a:ext>
            </a:extLst>
          </p:cNvPr>
          <p:cNvCxnSpPr/>
          <p:nvPr/>
        </p:nvCxnSpPr>
        <p:spPr>
          <a:xfrm>
            <a:off x="7732125" y="3651250"/>
            <a:ext cx="751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7EE2808-2EAB-4B5D-A548-16081B97AFC9}"/>
              </a:ext>
            </a:extLst>
          </p:cNvPr>
          <p:cNvSpPr txBox="1"/>
          <p:nvPr/>
        </p:nvSpPr>
        <p:spPr>
          <a:xfrm>
            <a:off x="3327355" y="1917184"/>
            <a:ext cx="593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Функции, созданные вручную экспертами </a:t>
            </a:r>
          </a:p>
        </p:txBody>
      </p:sp>
    </p:spTree>
    <p:extLst>
      <p:ext uri="{BB962C8B-B14F-4D97-AF65-F5344CB8AC3E}">
        <p14:creationId xmlns:p14="http://schemas.microsoft.com/office/powerpoint/2010/main" val="483888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859415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Пример </a:t>
            </a:r>
            <a:r>
              <a:rPr lang="ru-RU" sz="3200" dirty="0" err="1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пайплайна</a:t>
            </a: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нейронной сети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6978-8412-49D3-853B-F39D17B5CD08}"/>
              </a:ext>
            </a:extLst>
          </p:cNvPr>
          <p:cNvSpPr txBox="1"/>
          <p:nvPr/>
        </p:nvSpPr>
        <p:spPr>
          <a:xfrm>
            <a:off x="4015950" y="4711881"/>
            <a:ext cx="52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Это и есть нейронная сеть 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E4CD8735-4860-42F8-8D26-F37792586E58}"/>
              </a:ext>
            </a:extLst>
          </p:cNvPr>
          <p:cNvSpPr/>
          <p:nvPr/>
        </p:nvSpPr>
        <p:spPr>
          <a:xfrm>
            <a:off x="3564437" y="2235381"/>
            <a:ext cx="1149350" cy="16764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model</a:t>
            </a:r>
            <a:endParaRPr lang="ru-RU" dirty="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985BC5A5-8D54-48B5-84FC-7C3325D726CA}"/>
              </a:ext>
            </a:extLst>
          </p:cNvPr>
          <p:cNvSpPr/>
          <p:nvPr/>
        </p:nvSpPr>
        <p:spPr>
          <a:xfrm>
            <a:off x="7372438" y="2238556"/>
            <a:ext cx="1149350" cy="16764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</a:t>
            </a:r>
            <a:r>
              <a:rPr lang="en-US" dirty="0" err="1"/>
              <a:t>Regres-sion</a:t>
            </a:r>
            <a:endParaRPr lang="ru-RU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898E3F2-983B-48DC-820C-D5BE5144542A}"/>
              </a:ext>
            </a:extLst>
          </p:cNvPr>
          <p:cNvSpPr/>
          <p:nvPr/>
        </p:nvSpPr>
        <p:spPr>
          <a:xfrm>
            <a:off x="9273175" y="2711631"/>
            <a:ext cx="1206587" cy="7302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  <a:endParaRPr lang="ru-RU" dirty="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C8D6236-4C60-45F9-9A2C-091C5E0D4381}"/>
              </a:ext>
            </a:extLst>
          </p:cNvPr>
          <p:cNvSpPr/>
          <p:nvPr/>
        </p:nvSpPr>
        <p:spPr>
          <a:xfrm>
            <a:off x="1606462" y="2708456"/>
            <a:ext cx="1206587" cy="7302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ru-RU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81C4E404-BCD0-4681-A655-2B1A9E4541E5}"/>
              </a:ext>
            </a:extLst>
          </p:cNvPr>
          <p:cNvCxnSpPr>
            <a:stCxn id="10" idx="3"/>
            <a:endCxn id="3" idx="1"/>
          </p:cNvCxnSpPr>
          <p:nvPr/>
        </p:nvCxnSpPr>
        <p:spPr>
          <a:xfrm>
            <a:off x="2813049" y="3073581"/>
            <a:ext cx="751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8BA667C7-818C-4C0D-804F-A4CFFD815B4C}"/>
              </a:ext>
            </a:extLst>
          </p:cNvPr>
          <p:cNvCxnSpPr/>
          <p:nvPr/>
        </p:nvCxnSpPr>
        <p:spPr>
          <a:xfrm>
            <a:off x="6621050" y="3076756"/>
            <a:ext cx="751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AD785CCF-F3DF-4DBD-B860-3C76A45EDC60}"/>
              </a:ext>
            </a:extLst>
          </p:cNvPr>
          <p:cNvCxnSpPr/>
          <p:nvPr/>
        </p:nvCxnSpPr>
        <p:spPr>
          <a:xfrm>
            <a:off x="8521788" y="3073581"/>
            <a:ext cx="751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61ADCCD9-3648-4E03-A81F-2A116EC21031}"/>
              </a:ext>
            </a:extLst>
          </p:cNvPr>
          <p:cNvSpPr/>
          <p:nvPr/>
        </p:nvSpPr>
        <p:spPr>
          <a:xfrm>
            <a:off x="5465175" y="2235381"/>
            <a:ext cx="1149350" cy="16764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𝜎(h)</a:t>
            </a:r>
            <a:endParaRPr lang="ru-RU" dirty="0"/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966C30B-EFC7-4D87-8C03-D7A9994175F6}"/>
              </a:ext>
            </a:extLst>
          </p:cNvPr>
          <p:cNvCxnSpPr/>
          <p:nvPr/>
        </p:nvCxnSpPr>
        <p:spPr>
          <a:xfrm>
            <a:off x="4713787" y="3035481"/>
            <a:ext cx="7513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99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528680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Функции активации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802086-C2CD-4A9B-8A00-0719C6EB0B17}"/>
                  </a:ext>
                </a:extLst>
              </p:cNvPr>
              <p:cNvSpPr txBox="1"/>
              <p:nvPr/>
            </p:nvSpPr>
            <p:spPr>
              <a:xfrm>
                <a:off x="1442376" y="1762267"/>
                <a:ext cx="1992405" cy="21870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⁡(1+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802086-C2CD-4A9B-8A00-0719C6EB0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376" y="1762267"/>
                <a:ext cx="1992405" cy="2187009"/>
              </a:xfrm>
              <a:prstGeom prst="rect">
                <a:avLst/>
              </a:prstGeom>
              <a:blipFill>
                <a:blip r:embed="rId3"/>
                <a:stretch>
                  <a:fillRect l="-2761" r="-3374" b="-36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Выходное изображение">
            <a:extLst>
              <a:ext uri="{FF2B5EF4-FFF2-40B4-BE49-F238E27FC236}">
                <a16:creationId xmlns:a16="http://schemas.microsoft.com/office/drawing/2014/main" id="{9236D7F4-9556-4E91-80FC-5D5C0452D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" b="4721"/>
          <a:stretch/>
        </p:blipFill>
        <p:spPr bwMode="auto">
          <a:xfrm>
            <a:off x="4757514" y="1049779"/>
            <a:ext cx="5072286" cy="3611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827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AEE"/>
        </a:solid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3"/>
          <p:cNvSpPr txBox="1">
            <a:spLocks noGrp="1"/>
          </p:cNvSpPr>
          <p:nvPr>
            <p:ph type="ctrTitle"/>
          </p:nvPr>
        </p:nvSpPr>
        <p:spPr>
          <a:xfrm>
            <a:off x="480000" y="415200"/>
            <a:ext cx="8594150" cy="4992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algn="l">
              <a:lnSpc>
                <a:spcPct val="85000"/>
              </a:lnSpc>
            </a:pPr>
            <a:r>
              <a:rPr lang="ru-RU" sz="3200" dirty="0">
                <a:solidFill>
                  <a:srgbClr val="181818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Терминология</a:t>
            </a:r>
            <a:endParaRPr sz="3200" dirty="0">
              <a:solidFill>
                <a:srgbClr val="181818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6978-8412-49D3-853B-F39D17B5CD08}"/>
              </a:ext>
            </a:extLst>
          </p:cNvPr>
          <p:cNvSpPr txBox="1"/>
          <p:nvPr/>
        </p:nvSpPr>
        <p:spPr>
          <a:xfrm>
            <a:off x="480000" y="1173537"/>
            <a:ext cx="52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70F310-3712-4150-BAF2-3D7FE5ECF4AC}"/>
              </a:ext>
            </a:extLst>
          </p:cNvPr>
          <p:cNvSpPr txBox="1"/>
          <p:nvPr/>
        </p:nvSpPr>
        <p:spPr>
          <a:xfrm>
            <a:off x="431800" y="1173537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Слой (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</a:rPr>
              <a:t>Layer)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 – ключевой термин в разрезе построения нейронной сети:</a:t>
            </a:r>
          </a:p>
          <a:p>
            <a:pPr marL="285750" indent="-285750">
              <a:buFontTx/>
              <a:buChar char="-"/>
            </a:pPr>
            <a:r>
              <a:rPr lang="ru-RU" dirty="0" err="1">
                <a:latin typeface="Verdana" panose="020B0604030504040204" pitchFamily="34" charset="0"/>
                <a:ea typeface="Verdana" panose="020B0604030504040204" pitchFamily="34" charset="0"/>
              </a:rPr>
              <a:t>Полносвязный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/линейный слой (</a:t>
            </a:r>
            <a:r>
              <a:rPr lang="ru-RU" dirty="0" err="1">
                <a:latin typeface="Verdana" panose="020B0604030504040204" pitchFamily="34" charset="0"/>
                <a:ea typeface="Verdana" panose="020B0604030504040204" pitchFamily="34" charset="0"/>
              </a:rPr>
              <a:t>Dense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/</a:t>
            </a:r>
            <a:r>
              <a:rPr lang="ru-RU" dirty="0" err="1">
                <a:latin typeface="Verdana" panose="020B0604030504040204" pitchFamily="34" charset="0"/>
                <a:ea typeface="Verdana" panose="020B0604030504040204" pitchFamily="34" charset="0"/>
              </a:rPr>
              <a:t>Linear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/FC): f(x) = W x + b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Нелинейный слой: f(x) = σ(x)</a:t>
            </a:r>
          </a:p>
          <a:p>
            <a:pPr marL="285750" indent="-285750">
              <a:buFontTx/>
              <a:buChar char="-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Входной слой, выходной слой</a:t>
            </a:r>
          </a:p>
          <a:p>
            <a:pPr marL="285750" indent="-285750">
              <a:buFontTx/>
              <a:buChar char="-"/>
            </a:pP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2. </a:t>
            </a: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Функция активации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 – функция, применяемая к выходу слоя:</a:t>
            </a:r>
          </a:p>
          <a:p>
            <a:pPr marL="285750" indent="-285750">
              <a:buFontTx/>
              <a:buChar char="-"/>
            </a:pPr>
            <a:r>
              <a:rPr lang="ru-RU" dirty="0" err="1">
                <a:latin typeface="Verdana" panose="020B0604030504040204" pitchFamily="34" charset="0"/>
                <a:ea typeface="Verdana" panose="020B0604030504040204" pitchFamily="34" charset="0"/>
              </a:rPr>
              <a:t>Sigmoid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</a:t>
            </a:r>
            <a:r>
              <a:rPr lang="ru-RU" dirty="0" err="1">
                <a:latin typeface="Verdana" panose="020B0604030504040204" pitchFamily="34" charset="0"/>
                <a:ea typeface="Verdana" panose="020B0604030504040204" pitchFamily="34" charset="0"/>
              </a:rPr>
              <a:t>anh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dirty="0" err="1">
                <a:latin typeface="Verdana" panose="020B0604030504040204" pitchFamily="34" charset="0"/>
                <a:ea typeface="Verdana" panose="020B0604030504040204" pitchFamily="34" charset="0"/>
              </a:rPr>
              <a:t>ReLU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Любая другая функция для введения нелинейности в нейронной сети</a:t>
            </a:r>
          </a:p>
          <a:p>
            <a:pPr marL="285750" indent="-285750">
              <a:buFontTx/>
              <a:buChar char="-"/>
            </a:pPr>
            <a:endParaRPr lang="ru-RU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3. </a:t>
            </a:r>
            <a:r>
              <a:rPr lang="ru-RU" b="1" dirty="0" err="1">
                <a:latin typeface="Verdana" panose="020B0604030504040204" pitchFamily="34" charset="0"/>
                <a:ea typeface="Verdana" panose="020B0604030504040204" pitchFamily="34" charset="0"/>
              </a:rPr>
              <a:t>Backpropagation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 – «красивое» слово для правила цепочки (“</a:t>
            </a:r>
            <a:r>
              <a:rPr lang="ru-RU" dirty="0" err="1">
                <a:latin typeface="Verdana" panose="020B0604030504040204" pitchFamily="34" charset="0"/>
                <a:ea typeface="Verdana" panose="020B0604030504040204" pitchFamily="34" charset="0"/>
              </a:rPr>
              <a:t>chain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ru-RU" dirty="0" err="1">
                <a:latin typeface="Verdana" panose="020B0604030504040204" pitchFamily="34" charset="0"/>
                <a:ea typeface="Verdana" panose="020B0604030504040204" pitchFamily="34" charset="0"/>
              </a:rPr>
              <a:t>rule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</a:rPr>
              <a:t>”)</a:t>
            </a:r>
          </a:p>
        </p:txBody>
      </p:sp>
      <p:pic>
        <p:nvPicPr>
          <p:cNvPr id="4099" name="Picture 3" descr="Черный ящик с мозгами внутри: простое введение в нейросети / Хабр">
            <a:extLst>
              <a:ext uri="{FF2B5EF4-FFF2-40B4-BE49-F238E27FC236}">
                <a16:creationId xmlns:a16="http://schemas.microsoft.com/office/drawing/2014/main" id="{EDF436F8-9F1E-4319-AED4-E0E998EE5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1843"/>
            <a:ext cx="5793659" cy="396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244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</TotalTime>
  <Words>1000</Words>
  <Application>Microsoft Office PowerPoint</Application>
  <PresentationFormat>Широкоэкранный</PresentationFormat>
  <Paragraphs>218</Paragraphs>
  <Slides>35</Slides>
  <Notes>31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4" baseType="lpstr">
      <vt:lpstr>__YSText_326579</vt:lpstr>
      <vt:lpstr>Arial</vt:lpstr>
      <vt:lpstr>Calibri</vt:lpstr>
      <vt:lpstr>Calibri Light</vt:lpstr>
      <vt:lpstr>Cambria Math</vt:lpstr>
      <vt:lpstr>KaTeX_Main</vt:lpstr>
      <vt:lpstr>Montserrat</vt:lpstr>
      <vt:lpstr>Verdana</vt:lpstr>
      <vt:lpstr>Тема Office</vt:lpstr>
      <vt:lpstr>Введение в глубокое обучение</vt:lpstr>
      <vt:lpstr>План занятия</vt:lpstr>
      <vt:lpstr>1. Backward propagation</vt:lpstr>
      <vt:lpstr>Основа (логрег)</vt:lpstr>
      <vt:lpstr>Проблема: нелинейные зависимости</vt:lpstr>
      <vt:lpstr>Классический пайплайн</vt:lpstr>
      <vt:lpstr>Пример пайплайна нейронной сети</vt:lpstr>
      <vt:lpstr>Функции активации</vt:lpstr>
      <vt:lpstr>Терминология</vt:lpstr>
      <vt:lpstr>Стадии работы простой однослойной нейронной сети</vt:lpstr>
      <vt:lpstr>WGG-16</vt:lpstr>
      <vt:lpstr>Глубже</vt:lpstr>
      <vt:lpstr>Еще глубже…</vt:lpstr>
      <vt:lpstr>Backpropagation and chain rule</vt:lpstr>
      <vt:lpstr>Пример backpropagation</vt:lpstr>
      <vt:lpstr>Пример backpropagation</vt:lpstr>
      <vt:lpstr>Пример backpropagation</vt:lpstr>
      <vt:lpstr>Gradient optimization</vt:lpstr>
      <vt:lpstr>2. Функции активации</vt:lpstr>
      <vt:lpstr>Функции активации</vt:lpstr>
      <vt:lpstr>Сигмоида (Sigmoid)</vt:lpstr>
      <vt:lpstr>Сигмоида (Sigmoid)</vt:lpstr>
      <vt:lpstr>ReLu</vt:lpstr>
      <vt:lpstr>Leaky ReLu</vt:lpstr>
      <vt:lpstr>PReLu</vt:lpstr>
      <vt:lpstr>ELU (Exponential Linear Units)</vt:lpstr>
      <vt:lpstr>Fancy Neural Networks RNN</vt:lpstr>
      <vt:lpstr>3. Регуляризация нейронных сетей</vt:lpstr>
      <vt:lpstr>Техники регуляризации</vt:lpstr>
      <vt:lpstr>Регуляризация через функцию потерь</vt:lpstr>
      <vt:lpstr>Регуляризация через ограничение структуры модели</vt:lpstr>
      <vt:lpstr>Dropout</vt:lpstr>
      <vt:lpstr>Batch normalization</vt:lpstr>
      <vt:lpstr>Регуляризация через изменение данных</vt:lpstr>
      <vt:lpstr>Спасибо 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 машинного обучения</dc:title>
  <dc:creator>Alex</dc:creator>
  <cp:lastModifiedBy>NeKonn</cp:lastModifiedBy>
  <cp:revision>176</cp:revision>
  <dcterms:created xsi:type="dcterms:W3CDTF">2024-03-22T06:25:09Z</dcterms:created>
  <dcterms:modified xsi:type="dcterms:W3CDTF">2025-04-19T05:16:05Z</dcterms:modified>
</cp:coreProperties>
</file>